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304" r:id="rId3"/>
    <p:sldId id="332" r:id="rId4"/>
    <p:sldId id="334" r:id="rId5"/>
    <p:sldId id="323" r:id="rId6"/>
    <p:sldId id="306" r:id="rId7"/>
  </p:sldIdLst>
  <p:sldSz cx="9144000" cy="6858000" type="screen4x3"/>
  <p:notesSz cx="6797675" cy="9928225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00FFFF"/>
    <a:srgbClr val="00CCFF"/>
    <a:srgbClr val="0099FF"/>
    <a:srgbClr val="00CC00"/>
    <a:srgbClr val="EBEBF9"/>
    <a:srgbClr val="FFFFCC"/>
    <a:srgbClr val="DFDFF5"/>
    <a:srgbClr val="CCFFCC"/>
    <a:srgbClr val="82C8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DA37D80-6434-44D0-A028-1B22A696006F}" styleName="Svetel slog 3 – poudarek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A107856-5554-42FB-B03E-39F5DBC370BA}" styleName="Srednji slog 4 – poudarek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rednji slog 2 – poudarek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Srednji slog 2 – poudarek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2833802-FEF1-4C79-8D5D-14CF1EAF98D9}" styleName="Svetel slog 2 – poudarek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38B1855-1B75-4FBE-930C-398BA8C253C6}" styleName="Tematski slog 2 – poudarek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424" autoAdjust="0"/>
    <p:restoredTop sz="94660"/>
  </p:normalViewPr>
  <p:slideViewPr>
    <p:cSldViewPr>
      <p:cViewPr varScale="1">
        <p:scale>
          <a:sx n="69" d="100"/>
          <a:sy n="69" d="100"/>
        </p:scale>
        <p:origin x="-43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2C6CDE5-67FB-4F7F-8F2A-0031500DF5B5}" type="doc">
      <dgm:prSet loTypeId="urn:microsoft.com/office/officeart/2005/8/layout/target1" loCatId="relationship" qsTypeId="urn:microsoft.com/office/officeart/2005/8/quickstyle/simple1" qsCatId="simple" csTypeId="urn:microsoft.com/office/officeart/2005/8/colors/accent1_2" csCatId="accent1" phldr="1"/>
      <dgm:spPr/>
    </dgm:pt>
    <dgm:pt modelId="{AED7597A-BB31-443B-A4F8-BF39479EA9C8}">
      <dgm:prSet phldrT="[besedilo]" custT="1"/>
      <dgm:spPr>
        <a:ln w="38100">
          <a:solidFill>
            <a:srgbClr val="FF0000"/>
          </a:solidFill>
        </a:ln>
      </dgm:spPr>
      <dgm:t>
        <a:bodyPr/>
        <a:lstStyle/>
        <a:p>
          <a:pPr algn="l"/>
          <a:r>
            <a:rPr lang="sl-SI" sz="2400" b="1" dirty="0" smtClean="0">
              <a:solidFill>
                <a:srgbClr val="FF0000"/>
              </a:solidFill>
              <a:latin typeface="Arial Rounded MT Bold" pitchFamily="34" charset="0"/>
            </a:rPr>
            <a:t>Ecoles modèles</a:t>
          </a:r>
          <a:endParaRPr lang="sl-SI" sz="2000" b="1" dirty="0">
            <a:solidFill>
              <a:srgbClr val="FF0000"/>
            </a:solidFill>
            <a:latin typeface="Arial Rounded MT Bold" pitchFamily="34" charset="0"/>
          </a:endParaRPr>
        </a:p>
      </dgm:t>
    </dgm:pt>
    <dgm:pt modelId="{21D7D501-2FCF-4F3E-9E78-9914C897296D}" type="parTrans" cxnId="{4B281C7F-33C1-44AE-A7A7-B8BF1EDA648E}">
      <dgm:prSet/>
      <dgm:spPr/>
      <dgm:t>
        <a:bodyPr/>
        <a:lstStyle/>
        <a:p>
          <a:endParaRPr lang="sl-SI"/>
        </a:p>
      </dgm:t>
    </dgm:pt>
    <dgm:pt modelId="{5C81E7D7-1CD5-4D84-84CD-547D9E6A8635}" type="sibTrans" cxnId="{4B281C7F-33C1-44AE-A7A7-B8BF1EDA648E}">
      <dgm:prSet/>
      <dgm:spPr/>
      <dgm:t>
        <a:bodyPr/>
        <a:lstStyle/>
        <a:p>
          <a:endParaRPr lang="sl-SI"/>
        </a:p>
      </dgm:t>
    </dgm:pt>
    <dgm:pt modelId="{7CEBC82E-D629-4C0A-B7F4-3778EDAC990E}">
      <dgm:prSet phldrT="[besedilo]" custT="1"/>
      <dgm:spPr>
        <a:ln>
          <a:noFill/>
        </a:ln>
      </dgm:spPr>
      <dgm:t>
        <a:bodyPr/>
        <a:lstStyle/>
        <a:p>
          <a:r>
            <a:rPr lang="sl-SI" sz="2000" dirty="0" smtClean="0">
              <a:solidFill>
                <a:srgbClr val="0066FF"/>
              </a:solidFill>
            </a:rPr>
            <a:t>Ecoles associées du 3ème cercle: écoles invitées</a:t>
          </a:r>
          <a:endParaRPr lang="sl-SI" sz="2000" dirty="0">
            <a:solidFill>
              <a:srgbClr val="0066FF"/>
            </a:solidFill>
          </a:endParaRPr>
        </a:p>
      </dgm:t>
    </dgm:pt>
    <dgm:pt modelId="{F95E2FB5-CB93-43F9-92D5-C25F191B291F}" type="parTrans" cxnId="{F2204182-419F-4B6A-8240-4D9E36C5298C}">
      <dgm:prSet/>
      <dgm:spPr/>
      <dgm:t>
        <a:bodyPr/>
        <a:lstStyle/>
        <a:p>
          <a:endParaRPr lang="sl-SI"/>
        </a:p>
      </dgm:t>
    </dgm:pt>
    <dgm:pt modelId="{2E754ACB-BD2D-4D0D-972C-9E3397924094}" type="sibTrans" cxnId="{F2204182-419F-4B6A-8240-4D9E36C5298C}">
      <dgm:prSet/>
      <dgm:spPr/>
      <dgm:t>
        <a:bodyPr/>
        <a:lstStyle/>
        <a:p>
          <a:endParaRPr lang="sl-SI"/>
        </a:p>
      </dgm:t>
    </dgm:pt>
    <dgm:pt modelId="{E06453DA-2346-451C-84A1-8C8C07C3D936}">
      <dgm:prSet custT="1"/>
      <dgm:spPr>
        <a:ln w="28575">
          <a:solidFill>
            <a:srgbClr val="0066FF"/>
          </a:solidFill>
        </a:ln>
      </dgm:spPr>
      <dgm:t>
        <a:bodyPr/>
        <a:lstStyle/>
        <a:p>
          <a:r>
            <a:rPr lang="sl-SI" sz="2000" b="1" dirty="0" smtClean="0">
              <a:solidFill>
                <a:srgbClr val="0066FF"/>
              </a:solidFill>
              <a:latin typeface="+mn-lt"/>
            </a:rPr>
            <a:t>Ecoles associées du 1er cercle</a:t>
          </a:r>
          <a:endParaRPr lang="sl-SI" sz="2000" b="1" dirty="0">
            <a:solidFill>
              <a:srgbClr val="0066FF"/>
            </a:solidFill>
            <a:latin typeface="+mn-lt"/>
          </a:endParaRPr>
        </a:p>
      </dgm:t>
    </dgm:pt>
    <dgm:pt modelId="{88BCF312-23B2-4C95-94F0-74EAA93A0C0C}" type="parTrans" cxnId="{AE95B6A6-97CC-4791-B10F-6C13FC58AB5F}">
      <dgm:prSet/>
      <dgm:spPr/>
      <dgm:t>
        <a:bodyPr/>
        <a:lstStyle/>
        <a:p>
          <a:endParaRPr lang="sl-SI"/>
        </a:p>
      </dgm:t>
    </dgm:pt>
    <dgm:pt modelId="{BB779AEE-E0EF-47F3-896D-68BBBA0636AB}" type="sibTrans" cxnId="{AE95B6A6-97CC-4791-B10F-6C13FC58AB5F}">
      <dgm:prSet/>
      <dgm:spPr/>
      <dgm:t>
        <a:bodyPr/>
        <a:lstStyle/>
        <a:p>
          <a:endParaRPr lang="sl-SI"/>
        </a:p>
      </dgm:t>
    </dgm:pt>
    <dgm:pt modelId="{1FDA54FB-BFAC-409A-AB14-CD75E2E99F92}">
      <dgm:prSet phldrT="[besedilo]" custT="1"/>
      <dgm:spPr/>
      <dgm:t>
        <a:bodyPr/>
        <a:lstStyle/>
        <a:p>
          <a:r>
            <a:rPr lang="sl-SI" sz="2000" dirty="0" smtClean="0">
              <a:solidFill>
                <a:srgbClr val="0066FF"/>
              </a:solidFill>
            </a:rPr>
            <a:t>Ecoles associées du 2nd cercle</a:t>
          </a:r>
          <a:endParaRPr lang="sl-SI" sz="2000" dirty="0">
            <a:solidFill>
              <a:srgbClr val="0066FF"/>
            </a:solidFill>
          </a:endParaRPr>
        </a:p>
      </dgm:t>
    </dgm:pt>
    <dgm:pt modelId="{479951DA-1F9E-43B3-944F-C8F2FD02364F}" type="sibTrans" cxnId="{5630D793-5A16-4CB8-8A2B-F155B674D64E}">
      <dgm:prSet/>
      <dgm:spPr/>
      <dgm:t>
        <a:bodyPr/>
        <a:lstStyle/>
        <a:p>
          <a:endParaRPr lang="sl-SI"/>
        </a:p>
      </dgm:t>
    </dgm:pt>
    <dgm:pt modelId="{2E751159-E561-4DC6-B6CF-4E47862E8F0A}" type="parTrans" cxnId="{5630D793-5A16-4CB8-8A2B-F155B674D64E}">
      <dgm:prSet/>
      <dgm:spPr/>
      <dgm:t>
        <a:bodyPr/>
        <a:lstStyle/>
        <a:p>
          <a:endParaRPr lang="sl-SI"/>
        </a:p>
      </dgm:t>
    </dgm:pt>
    <dgm:pt modelId="{5942D24D-8568-4163-ADF2-958FF7E094B3}" type="pres">
      <dgm:prSet presAssocID="{72C6CDE5-67FB-4F7F-8F2A-0031500DF5B5}" presName="composite" presStyleCnt="0">
        <dgm:presLayoutVars>
          <dgm:chMax val="5"/>
          <dgm:dir/>
          <dgm:resizeHandles val="exact"/>
        </dgm:presLayoutVars>
      </dgm:prSet>
      <dgm:spPr/>
    </dgm:pt>
    <dgm:pt modelId="{BE03B37E-1CEE-43AA-89D7-E986FA284420}" type="pres">
      <dgm:prSet presAssocID="{AED7597A-BB31-443B-A4F8-BF39479EA9C8}" presName="circle1" presStyleLbl="lnNode1" presStyleIdx="0" presStyleCnt="4"/>
      <dgm:spPr>
        <a:solidFill>
          <a:srgbClr val="FF0000"/>
        </a:solidFill>
        <a:ln>
          <a:solidFill>
            <a:srgbClr val="FF0000"/>
          </a:solidFill>
        </a:ln>
      </dgm:spPr>
    </dgm:pt>
    <dgm:pt modelId="{AF53D5A8-4ABE-4A1A-96CB-BD12384DE34E}" type="pres">
      <dgm:prSet presAssocID="{AED7597A-BB31-443B-A4F8-BF39479EA9C8}" presName="text1" presStyleLbl="revTx" presStyleIdx="0" presStyleCnt="4" custScaleX="134157" custScaleY="135830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sl-SI"/>
        </a:p>
      </dgm:t>
    </dgm:pt>
    <dgm:pt modelId="{6280278E-BC96-469E-A928-D5B1E3997DAA}" type="pres">
      <dgm:prSet presAssocID="{AED7597A-BB31-443B-A4F8-BF39479EA9C8}" presName="line1" presStyleLbl="callout" presStyleIdx="0" presStyleCnt="8"/>
      <dgm:spPr>
        <a:ln w="38100">
          <a:solidFill>
            <a:srgbClr val="FF0000"/>
          </a:solidFill>
        </a:ln>
      </dgm:spPr>
    </dgm:pt>
    <dgm:pt modelId="{AF173CB5-D1DF-49AD-9F15-F8B5E51B3992}" type="pres">
      <dgm:prSet presAssocID="{AED7597A-BB31-443B-A4F8-BF39479EA9C8}" presName="d1" presStyleLbl="callout" presStyleIdx="1" presStyleCnt="8"/>
      <dgm:spPr>
        <a:ln w="38100">
          <a:solidFill>
            <a:srgbClr val="FF0000"/>
          </a:solidFill>
        </a:ln>
      </dgm:spPr>
    </dgm:pt>
    <dgm:pt modelId="{33B7CF22-3310-436D-9D58-63CEA2F96879}" type="pres">
      <dgm:prSet presAssocID="{E06453DA-2346-451C-84A1-8C8C07C3D936}" presName="circle2" presStyleLbl="lnNode1" presStyleIdx="1" presStyleCnt="4"/>
      <dgm:spPr>
        <a:solidFill>
          <a:srgbClr val="0066FF"/>
        </a:solidFill>
        <a:ln>
          <a:solidFill>
            <a:srgbClr val="0066FF"/>
          </a:solidFill>
        </a:ln>
      </dgm:spPr>
    </dgm:pt>
    <dgm:pt modelId="{002CC4B9-2D37-41F3-89F6-61B11ABF4F05}" type="pres">
      <dgm:prSet presAssocID="{E06453DA-2346-451C-84A1-8C8C07C3D936}" presName="text2" presStyleLbl="revTx" presStyleIdx="1" presStyleCnt="4" custScaleX="132716" custScaleY="136337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sl-SI"/>
        </a:p>
      </dgm:t>
    </dgm:pt>
    <dgm:pt modelId="{C038E270-3509-411B-A708-84F7F02F2839}" type="pres">
      <dgm:prSet presAssocID="{E06453DA-2346-451C-84A1-8C8C07C3D936}" presName="line2" presStyleLbl="callout" presStyleIdx="2" presStyleCnt="8"/>
      <dgm:spPr>
        <a:ln>
          <a:solidFill>
            <a:srgbClr val="0066FF"/>
          </a:solidFill>
        </a:ln>
      </dgm:spPr>
    </dgm:pt>
    <dgm:pt modelId="{7035FEC2-CAEF-4C27-9B54-3F09306EE7C7}" type="pres">
      <dgm:prSet presAssocID="{E06453DA-2346-451C-84A1-8C8C07C3D936}" presName="d2" presStyleLbl="callout" presStyleIdx="3" presStyleCnt="8"/>
      <dgm:spPr>
        <a:ln>
          <a:solidFill>
            <a:srgbClr val="0066FF"/>
          </a:solidFill>
        </a:ln>
      </dgm:spPr>
    </dgm:pt>
    <dgm:pt modelId="{9636052A-AB66-4312-A75F-B1008291FC75}" type="pres">
      <dgm:prSet presAssocID="{1FDA54FB-BFAC-409A-AB14-CD75E2E99F92}" presName="circle3" presStyleLbl="lnNode1" presStyleIdx="2" presStyleCnt="4"/>
      <dgm:spPr>
        <a:solidFill>
          <a:srgbClr val="0066FF">
            <a:alpha val="56078"/>
          </a:srgbClr>
        </a:solidFill>
        <a:ln>
          <a:solidFill>
            <a:srgbClr val="0066FF"/>
          </a:solidFill>
        </a:ln>
      </dgm:spPr>
    </dgm:pt>
    <dgm:pt modelId="{79EA7D2B-510A-4B02-8332-A47FE742C761}" type="pres">
      <dgm:prSet presAssocID="{1FDA54FB-BFAC-409A-AB14-CD75E2E99F92}" presName="text3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3177EDFC-BD5C-4174-A460-3AB2F7CF824F}" type="pres">
      <dgm:prSet presAssocID="{1FDA54FB-BFAC-409A-AB14-CD75E2E99F92}" presName="line3" presStyleLbl="callout" presStyleIdx="4" presStyleCnt="8"/>
      <dgm:spPr>
        <a:ln>
          <a:solidFill>
            <a:srgbClr val="0066FF"/>
          </a:solidFill>
        </a:ln>
      </dgm:spPr>
    </dgm:pt>
    <dgm:pt modelId="{B04C6C52-6609-425D-AF99-93367CACA4E0}" type="pres">
      <dgm:prSet presAssocID="{1FDA54FB-BFAC-409A-AB14-CD75E2E99F92}" presName="d3" presStyleLbl="callout" presStyleIdx="5" presStyleCnt="8"/>
      <dgm:spPr>
        <a:ln>
          <a:solidFill>
            <a:srgbClr val="0066FF"/>
          </a:solidFill>
        </a:ln>
      </dgm:spPr>
    </dgm:pt>
    <dgm:pt modelId="{5081F67A-0C40-475F-84FA-F336D3E8ADA3}" type="pres">
      <dgm:prSet presAssocID="{7CEBC82E-D629-4C0A-B7F4-3778EDAC990E}" presName="circle4" presStyleLbl="lnNode1" presStyleIdx="3" presStyleCnt="4"/>
      <dgm:spPr>
        <a:solidFill>
          <a:schemeClr val="bg1"/>
        </a:solidFill>
        <a:ln>
          <a:solidFill>
            <a:srgbClr val="0066FF"/>
          </a:solidFill>
        </a:ln>
      </dgm:spPr>
    </dgm:pt>
    <dgm:pt modelId="{5D033FEB-3603-4A6D-9665-1FA99DA01395}" type="pres">
      <dgm:prSet presAssocID="{7CEBC82E-D629-4C0A-B7F4-3778EDAC990E}" presName="text4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48A33092-2F80-4C31-9BD3-08D7976ADA14}" type="pres">
      <dgm:prSet presAssocID="{7CEBC82E-D629-4C0A-B7F4-3778EDAC990E}" presName="line4" presStyleLbl="callout" presStyleIdx="6" presStyleCnt="8"/>
      <dgm:spPr>
        <a:ln>
          <a:solidFill>
            <a:srgbClr val="0066FF"/>
          </a:solidFill>
        </a:ln>
      </dgm:spPr>
    </dgm:pt>
    <dgm:pt modelId="{15151574-8C06-40B4-8CC6-C0AF0F0E3C01}" type="pres">
      <dgm:prSet presAssocID="{7CEBC82E-D629-4C0A-B7F4-3778EDAC990E}" presName="d4" presStyleLbl="callout" presStyleIdx="7" presStyleCnt="8"/>
      <dgm:spPr>
        <a:ln>
          <a:solidFill>
            <a:srgbClr val="0066FF"/>
          </a:solidFill>
        </a:ln>
      </dgm:spPr>
    </dgm:pt>
  </dgm:ptLst>
  <dgm:cxnLst>
    <dgm:cxn modelId="{83E8738D-ECFB-4FF5-9474-72748B2CC8A9}" type="presOf" srcId="{7CEBC82E-D629-4C0A-B7F4-3778EDAC990E}" destId="{5D033FEB-3603-4A6D-9665-1FA99DA01395}" srcOrd="0" destOrd="0" presId="urn:microsoft.com/office/officeart/2005/8/layout/target1"/>
    <dgm:cxn modelId="{4B281C7F-33C1-44AE-A7A7-B8BF1EDA648E}" srcId="{72C6CDE5-67FB-4F7F-8F2A-0031500DF5B5}" destId="{AED7597A-BB31-443B-A4F8-BF39479EA9C8}" srcOrd="0" destOrd="0" parTransId="{21D7D501-2FCF-4F3E-9E78-9914C897296D}" sibTransId="{5C81E7D7-1CD5-4D84-84CD-547D9E6A8635}"/>
    <dgm:cxn modelId="{97FC8E73-FCA8-40FF-A10F-2D1CBCFA04B5}" type="presOf" srcId="{AED7597A-BB31-443B-A4F8-BF39479EA9C8}" destId="{AF53D5A8-4ABE-4A1A-96CB-BD12384DE34E}" srcOrd="0" destOrd="0" presId="urn:microsoft.com/office/officeart/2005/8/layout/target1"/>
    <dgm:cxn modelId="{98A9FF51-20FF-4FF2-8628-49D3A86AD93A}" type="presOf" srcId="{72C6CDE5-67FB-4F7F-8F2A-0031500DF5B5}" destId="{5942D24D-8568-4163-ADF2-958FF7E094B3}" srcOrd="0" destOrd="0" presId="urn:microsoft.com/office/officeart/2005/8/layout/target1"/>
    <dgm:cxn modelId="{9052C7D5-5849-48B5-B78D-E31DA0F7581C}" type="presOf" srcId="{1FDA54FB-BFAC-409A-AB14-CD75E2E99F92}" destId="{79EA7D2B-510A-4B02-8332-A47FE742C761}" srcOrd="0" destOrd="0" presId="urn:microsoft.com/office/officeart/2005/8/layout/target1"/>
    <dgm:cxn modelId="{ED3600F5-83FE-4A8E-A8FE-DDFD6DD20052}" type="presOf" srcId="{E06453DA-2346-451C-84A1-8C8C07C3D936}" destId="{002CC4B9-2D37-41F3-89F6-61B11ABF4F05}" srcOrd="0" destOrd="0" presId="urn:microsoft.com/office/officeart/2005/8/layout/target1"/>
    <dgm:cxn modelId="{5630D793-5A16-4CB8-8A2B-F155B674D64E}" srcId="{72C6CDE5-67FB-4F7F-8F2A-0031500DF5B5}" destId="{1FDA54FB-BFAC-409A-AB14-CD75E2E99F92}" srcOrd="2" destOrd="0" parTransId="{2E751159-E561-4DC6-B6CF-4E47862E8F0A}" sibTransId="{479951DA-1F9E-43B3-944F-C8F2FD02364F}"/>
    <dgm:cxn modelId="{AE95B6A6-97CC-4791-B10F-6C13FC58AB5F}" srcId="{72C6CDE5-67FB-4F7F-8F2A-0031500DF5B5}" destId="{E06453DA-2346-451C-84A1-8C8C07C3D936}" srcOrd="1" destOrd="0" parTransId="{88BCF312-23B2-4C95-94F0-74EAA93A0C0C}" sibTransId="{BB779AEE-E0EF-47F3-896D-68BBBA0636AB}"/>
    <dgm:cxn modelId="{F2204182-419F-4B6A-8240-4D9E36C5298C}" srcId="{72C6CDE5-67FB-4F7F-8F2A-0031500DF5B5}" destId="{7CEBC82E-D629-4C0A-B7F4-3778EDAC990E}" srcOrd="3" destOrd="0" parTransId="{F95E2FB5-CB93-43F9-92D5-C25F191B291F}" sibTransId="{2E754ACB-BD2D-4D0D-972C-9E3397924094}"/>
    <dgm:cxn modelId="{687ABAD3-20F5-4C9F-9699-D32CD8E696CA}" type="presParOf" srcId="{5942D24D-8568-4163-ADF2-958FF7E094B3}" destId="{BE03B37E-1CEE-43AA-89D7-E986FA284420}" srcOrd="0" destOrd="0" presId="urn:microsoft.com/office/officeart/2005/8/layout/target1"/>
    <dgm:cxn modelId="{BDED89F6-9DFE-4DA7-A907-BDD082DB7312}" type="presParOf" srcId="{5942D24D-8568-4163-ADF2-958FF7E094B3}" destId="{AF53D5A8-4ABE-4A1A-96CB-BD12384DE34E}" srcOrd="1" destOrd="0" presId="urn:microsoft.com/office/officeart/2005/8/layout/target1"/>
    <dgm:cxn modelId="{CA1E4377-2515-4EED-84EE-626264C10A57}" type="presParOf" srcId="{5942D24D-8568-4163-ADF2-958FF7E094B3}" destId="{6280278E-BC96-469E-A928-D5B1E3997DAA}" srcOrd="2" destOrd="0" presId="urn:microsoft.com/office/officeart/2005/8/layout/target1"/>
    <dgm:cxn modelId="{34EDAE37-5396-47D1-B812-0C67E8700FFA}" type="presParOf" srcId="{5942D24D-8568-4163-ADF2-958FF7E094B3}" destId="{AF173CB5-D1DF-49AD-9F15-F8B5E51B3992}" srcOrd="3" destOrd="0" presId="urn:microsoft.com/office/officeart/2005/8/layout/target1"/>
    <dgm:cxn modelId="{54793727-5C79-4E84-8F23-DE05DA1FFF35}" type="presParOf" srcId="{5942D24D-8568-4163-ADF2-958FF7E094B3}" destId="{33B7CF22-3310-436D-9D58-63CEA2F96879}" srcOrd="4" destOrd="0" presId="urn:microsoft.com/office/officeart/2005/8/layout/target1"/>
    <dgm:cxn modelId="{95598A13-5EC9-4E54-A634-D5542E86A18A}" type="presParOf" srcId="{5942D24D-8568-4163-ADF2-958FF7E094B3}" destId="{002CC4B9-2D37-41F3-89F6-61B11ABF4F05}" srcOrd="5" destOrd="0" presId="urn:microsoft.com/office/officeart/2005/8/layout/target1"/>
    <dgm:cxn modelId="{C12AB353-61E9-4BFD-81E6-B8C7642561ED}" type="presParOf" srcId="{5942D24D-8568-4163-ADF2-958FF7E094B3}" destId="{C038E270-3509-411B-A708-84F7F02F2839}" srcOrd="6" destOrd="0" presId="urn:microsoft.com/office/officeart/2005/8/layout/target1"/>
    <dgm:cxn modelId="{604700C0-F748-48D0-9064-6BC83282480B}" type="presParOf" srcId="{5942D24D-8568-4163-ADF2-958FF7E094B3}" destId="{7035FEC2-CAEF-4C27-9B54-3F09306EE7C7}" srcOrd="7" destOrd="0" presId="urn:microsoft.com/office/officeart/2005/8/layout/target1"/>
    <dgm:cxn modelId="{E8D534E2-EA70-47E5-BCEB-2B677D96AD12}" type="presParOf" srcId="{5942D24D-8568-4163-ADF2-958FF7E094B3}" destId="{9636052A-AB66-4312-A75F-B1008291FC75}" srcOrd="8" destOrd="0" presId="urn:microsoft.com/office/officeart/2005/8/layout/target1"/>
    <dgm:cxn modelId="{545C70BB-05CF-4155-9C91-BCB1EB02C5B9}" type="presParOf" srcId="{5942D24D-8568-4163-ADF2-958FF7E094B3}" destId="{79EA7D2B-510A-4B02-8332-A47FE742C761}" srcOrd="9" destOrd="0" presId="urn:microsoft.com/office/officeart/2005/8/layout/target1"/>
    <dgm:cxn modelId="{3D2AA387-D56E-40D5-AFD1-1A68C6401664}" type="presParOf" srcId="{5942D24D-8568-4163-ADF2-958FF7E094B3}" destId="{3177EDFC-BD5C-4174-A460-3AB2F7CF824F}" srcOrd="10" destOrd="0" presId="urn:microsoft.com/office/officeart/2005/8/layout/target1"/>
    <dgm:cxn modelId="{E4FED435-3F98-45E2-B181-2320E09FA6B7}" type="presParOf" srcId="{5942D24D-8568-4163-ADF2-958FF7E094B3}" destId="{B04C6C52-6609-425D-AF99-93367CACA4E0}" srcOrd="11" destOrd="0" presId="urn:microsoft.com/office/officeart/2005/8/layout/target1"/>
    <dgm:cxn modelId="{6608500A-19A4-4DF7-823F-D21FCF78C086}" type="presParOf" srcId="{5942D24D-8568-4163-ADF2-958FF7E094B3}" destId="{5081F67A-0C40-475F-84FA-F336D3E8ADA3}" srcOrd="12" destOrd="0" presId="urn:microsoft.com/office/officeart/2005/8/layout/target1"/>
    <dgm:cxn modelId="{E50F5B72-BF63-4F15-AE27-32C12D06B5C3}" type="presParOf" srcId="{5942D24D-8568-4163-ADF2-958FF7E094B3}" destId="{5D033FEB-3603-4A6D-9665-1FA99DA01395}" srcOrd="13" destOrd="0" presId="urn:microsoft.com/office/officeart/2005/8/layout/target1"/>
    <dgm:cxn modelId="{1A5A134E-AAB8-4EEE-858A-A565A029B9A7}" type="presParOf" srcId="{5942D24D-8568-4163-ADF2-958FF7E094B3}" destId="{48A33092-2F80-4C31-9BD3-08D7976ADA14}" srcOrd="14" destOrd="0" presId="urn:microsoft.com/office/officeart/2005/8/layout/target1"/>
    <dgm:cxn modelId="{F680D129-1D6C-497B-956C-9871E03AFD69}" type="presParOf" srcId="{5942D24D-8568-4163-ADF2-958FF7E094B3}" destId="{15151574-8C06-40B4-8CC6-C0AF0F0E3C01}" srcOrd="15" destOrd="0" presId="urn:microsoft.com/office/officeart/2005/8/layout/targe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43D8887-8B71-48C2-ACAC-B44001017000}" type="doc">
      <dgm:prSet loTypeId="urn:microsoft.com/office/officeart/2005/8/layout/arrow5" loCatId="process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sl-SI"/>
        </a:p>
      </dgm:t>
    </dgm:pt>
    <dgm:pt modelId="{B89CD784-0D48-48FF-AE8A-AEC7F8615EC5}">
      <dgm:prSet phldrT="[besedilo]" custT="1"/>
      <dgm:spPr>
        <a:ln>
          <a:solidFill>
            <a:srgbClr val="FF0000"/>
          </a:solidFill>
        </a:ln>
      </dgm:spPr>
      <dgm:t>
        <a:bodyPr/>
        <a:lstStyle/>
        <a:p>
          <a:pPr>
            <a:lnSpc>
              <a:spcPct val="90000"/>
            </a:lnSpc>
            <a:spcAft>
              <a:spcPct val="35000"/>
            </a:spcAft>
          </a:pPr>
          <a:r>
            <a:rPr lang="sl-SI" sz="1600" dirty="0" smtClean="0">
              <a:solidFill>
                <a:srgbClr val="FF0000"/>
              </a:solidFill>
              <a:latin typeface="Arial Rounded MT Bold" pitchFamily="34" charset="0"/>
              <a:cs typeface="Times New Roman" pitchFamily="18" charset="0"/>
            </a:rPr>
            <a:t>Ecoles modèles: </a:t>
          </a:r>
          <a:endParaRPr lang="sl-SI" sz="1600" dirty="0">
            <a:solidFill>
              <a:srgbClr val="FF0000"/>
            </a:solidFill>
            <a:latin typeface="Arial Rounded MT Bold" pitchFamily="34" charset="0"/>
            <a:cs typeface="Times New Roman" pitchFamily="18" charset="0"/>
          </a:endParaRPr>
        </a:p>
        <a:p>
          <a:pPr>
            <a:lnSpc>
              <a:spcPct val="100000"/>
            </a:lnSpc>
            <a:spcAft>
              <a:spcPts val="0"/>
            </a:spcAft>
          </a:pPr>
          <a:r>
            <a:rPr lang="sl-SI" sz="1600" b="0" dirty="0" smtClean="0">
              <a:latin typeface="+mn-lt"/>
              <a:cs typeface="Times New Roman" pitchFamily="18" charset="0"/>
            </a:rPr>
            <a:t>(1) </a:t>
          </a:r>
          <a:r>
            <a:rPr lang="sl-SI" sz="1600" b="1" dirty="0" smtClean="0">
              <a:latin typeface="+mn-lt"/>
              <a:cs typeface="Times New Roman" pitchFamily="18" charset="0"/>
            </a:rPr>
            <a:t>développent </a:t>
          </a:r>
          <a:r>
            <a:rPr lang="sl-SI" sz="1600" dirty="0" smtClean="0">
              <a:latin typeface="+mn-lt"/>
              <a:cs typeface="Times New Roman" pitchFamily="18" charset="0"/>
            </a:rPr>
            <a:t>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sl-SI" sz="1600" dirty="0" smtClean="0">
              <a:latin typeface="+mn-lt"/>
              <a:cs typeface="Times New Roman" pitchFamily="18" charset="0"/>
            </a:rPr>
            <a:t>et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sl-SI" sz="1600" b="0" dirty="0" smtClean="0">
              <a:latin typeface="+mn-lt"/>
              <a:cs typeface="Times New Roman" pitchFamily="18" charset="0"/>
            </a:rPr>
            <a:t>(2.a) </a:t>
          </a:r>
          <a:r>
            <a:rPr lang="sl-SI" sz="1600" b="1" dirty="0" smtClean="0">
              <a:latin typeface="+mn-lt"/>
              <a:cs typeface="Times New Roman" pitchFamily="18" charset="0"/>
            </a:rPr>
            <a:t>mettent en place</a:t>
          </a:r>
          <a:r>
            <a:rPr lang="sl-SI" sz="1600" dirty="0" smtClean="0">
              <a:latin typeface="+mn-lt"/>
              <a:cs typeface="Times New Roman" pitchFamily="18" charset="0"/>
            </a:rPr>
            <a:t> </a:t>
          </a:r>
          <a:endParaRPr lang="sl-SI" sz="1600" b="1" dirty="0">
            <a:latin typeface="+mn-lt"/>
            <a:cs typeface="Times New Roman" pitchFamily="18" charset="0"/>
          </a:endParaRPr>
        </a:p>
        <a:p>
          <a:pPr>
            <a:lnSpc>
              <a:spcPct val="100000"/>
            </a:lnSpc>
            <a:spcAft>
              <a:spcPts val="0"/>
            </a:spcAft>
          </a:pPr>
          <a:r>
            <a:rPr lang="sl-SI" sz="1600" b="1" dirty="0" smtClean="0">
              <a:solidFill>
                <a:srgbClr val="00B050"/>
              </a:solidFill>
              <a:latin typeface="Arial Rounded MT Bold" pitchFamily="34" charset="0"/>
              <a:cs typeface="Times New Roman" pitchFamily="18" charset="0"/>
            </a:rPr>
            <a:t>Les programmes de formation</a:t>
          </a:r>
          <a:endParaRPr lang="sl-SI" sz="1600" b="1" dirty="0">
            <a:solidFill>
              <a:srgbClr val="00B050"/>
            </a:solidFill>
            <a:latin typeface="Arial Rounded MT Bold" pitchFamily="34" charset="0"/>
            <a:cs typeface="Times New Roman" pitchFamily="18" charset="0"/>
          </a:endParaRPr>
        </a:p>
        <a:p>
          <a:pPr>
            <a:lnSpc>
              <a:spcPct val="100000"/>
            </a:lnSpc>
            <a:spcAft>
              <a:spcPts val="0"/>
            </a:spcAft>
          </a:pPr>
          <a:r>
            <a:rPr lang="sl-SI" sz="1600" dirty="0" smtClean="0">
              <a:latin typeface="+mn-lt"/>
              <a:cs typeface="Times New Roman" pitchFamily="18" charset="0"/>
            </a:rPr>
            <a:t>Avec modélisation(cours en tandem)</a:t>
          </a:r>
          <a:endParaRPr lang="sl-SI" sz="1600" dirty="0">
            <a:latin typeface="+mn-lt"/>
            <a:cs typeface="Times New Roman" pitchFamily="18" charset="0"/>
          </a:endParaRPr>
        </a:p>
        <a:p>
          <a:pPr>
            <a:lnSpc>
              <a:spcPct val="100000"/>
            </a:lnSpc>
            <a:spcAft>
              <a:spcPts val="0"/>
            </a:spcAft>
          </a:pPr>
          <a:r>
            <a:rPr lang="sl-SI" sz="1600" dirty="0" smtClean="0">
              <a:latin typeface="+mn-lt"/>
              <a:cs typeface="Times New Roman" pitchFamily="18" charset="0"/>
            </a:rPr>
            <a:t>Dans un environnement scolaire authentique</a:t>
          </a:r>
          <a:endParaRPr lang="sl-SI" sz="1600" dirty="0">
            <a:latin typeface="+mn-lt"/>
            <a:cs typeface="Times New Roman" pitchFamily="18" charset="0"/>
          </a:endParaRPr>
        </a:p>
      </dgm:t>
    </dgm:pt>
    <dgm:pt modelId="{30233649-0281-410B-85B1-8AA4BAA0FE1D}" type="parTrans" cxnId="{26610BAA-2612-46EB-9997-6BB82601FF34}">
      <dgm:prSet/>
      <dgm:spPr/>
      <dgm:t>
        <a:bodyPr/>
        <a:lstStyle/>
        <a:p>
          <a:endParaRPr lang="sl-SI"/>
        </a:p>
      </dgm:t>
    </dgm:pt>
    <dgm:pt modelId="{61F7281E-6355-4BE2-BCC1-9B0DF762FB57}" type="sibTrans" cxnId="{26610BAA-2612-46EB-9997-6BB82601FF34}">
      <dgm:prSet/>
      <dgm:spPr/>
      <dgm:t>
        <a:bodyPr/>
        <a:lstStyle/>
        <a:p>
          <a:endParaRPr lang="sl-SI"/>
        </a:p>
      </dgm:t>
    </dgm:pt>
    <dgm:pt modelId="{5A126F55-CB8A-4E2E-A895-B33BBF0BF78A}">
      <dgm:prSet phldrT="[besedilo]" custT="1"/>
      <dgm:spPr>
        <a:ln>
          <a:solidFill>
            <a:srgbClr val="0066FF"/>
          </a:solidFill>
        </a:ln>
      </dgm:spPr>
      <dgm:t>
        <a:bodyPr/>
        <a:lstStyle/>
        <a:p>
          <a:r>
            <a:rPr lang="sl-SI" sz="1600" b="1" dirty="0" smtClean="0">
              <a:solidFill>
                <a:srgbClr val="0066FF"/>
              </a:solidFill>
              <a:latin typeface="Arial Rounded MT Bold" pitchFamily="34" charset="0"/>
              <a:ea typeface="Tahoma" pitchFamily="34" charset="0"/>
              <a:cs typeface="Tahoma" pitchFamily="34" charset="0"/>
            </a:rPr>
            <a:t>Ecoles associées</a:t>
          </a:r>
          <a:endParaRPr lang="sl-SI" sz="1600" b="1" dirty="0">
            <a:solidFill>
              <a:srgbClr val="0066FF"/>
            </a:solidFill>
            <a:latin typeface="Arial Rounded MT Bold" pitchFamily="34" charset="0"/>
            <a:ea typeface="Tahoma" pitchFamily="34" charset="0"/>
            <a:cs typeface="Tahoma" pitchFamily="34" charset="0"/>
          </a:endParaRPr>
        </a:p>
        <a:p>
          <a:r>
            <a:rPr lang="sl-SI" sz="1600" b="1" dirty="0" smtClean="0">
              <a:solidFill>
                <a:srgbClr val="00B050"/>
              </a:solidFill>
              <a:latin typeface="Arial Rounded MT Bold" pitchFamily="34" charset="0"/>
              <a:cs typeface="Times New Roman" pitchFamily="18" charset="0"/>
            </a:rPr>
            <a:t>dans les programmes de formations</a:t>
          </a:r>
          <a:endParaRPr lang="sl-SI" sz="1600" b="1" dirty="0">
            <a:solidFill>
              <a:srgbClr val="00B050"/>
            </a:solidFill>
            <a:latin typeface="Arial Rounded MT Bold" pitchFamily="34" charset="0"/>
            <a:cs typeface="Times New Roman" pitchFamily="18" charset="0"/>
          </a:endParaRPr>
        </a:p>
        <a:p>
          <a:r>
            <a:rPr lang="sl-SI" sz="1600" b="1" dirty="0" smtClean="0">
              <a:latin typeface="+mn-lt"/>
              <a:cs typeface="Times New Roman" pitchFamily="18" charset="0"/>
            </a:rPr>
            <a:t>(2.b)  Elles y coopèrent  </a:t>
          </a:r>
        </a:p>
        <a:p>
          <a:r>
            <a:rPr lang="sl-SI" sz="1600" dirty="0" smtClean="0">
              <a:latin typeface="+mn-lt"/>
              <a:cs typeface="Times New Roman" pitchFamily="18" charset="0"/>
            </a:rPr>
            <a:t>et, les</a:t>
          </a:r>
          <a:endParaRPr lang="sl-SI" sz="1600" dirty="0">
            <a:latin typeface="+mn-lt"/>
            <a:cs typeface="Times New Roman" pitchFamily="18" charset="0"/>
          </a:endParaRPr>
        </a:p>
        <a:p>
          <a:r>
            <a:rPr lang="sl-SI" sz="1600" b="1" dirty="0" smtClean="0">
              <a:latin typeface="+mn-lt"/>
              <a:cs typeface="Times New Roman" pitchFamily="18" charset="0"/>
            </a:rPr>
            <a:t>(3) suivent et les évaluent </a:t>
          </a:r>
          <a:endParaRPr lang="sl-SI" sz="1600" b="1" dirty="0">
            <a:latin typeface="+mn-lt"/>
            <a:cs typeface="Times New Roman" pitchFamily="18" charset="0"/>
          </a:endParaRPr>
        </a:p>
      </dgm:t>
    </dgm:pt>
    <dgm:pt modelId="{A078488C-556D-4235-8D86-06ECD96AC822}" type="parTrans" cxnId="{D4449C69-FD9E-4CD0-BE6A-BE41280B22F7}">
      <dgm:prSet/>
      <dgm:spPr/>
      <dgm:t>
        <a:bodyPr/>
        <a:lstStyle/>
        <a:p>
          <a:endParaRPr lang="sl-SI"/>
        </a:p>
      </dgm:t>
    </dgm:pt>
    <dgm:pt modelId="{813AC8E7-DC8B-4BAB-A450-29B14A6CA019}" type="sibTrans" cxnId="{D4449C69-FD9E-4CD0-BE6A-BE41280B22F7}">
      <dgm:prSet/>
      <dgm:spPr/>
      <dgm:t>
        <a:bodyPr/>
        <a:lstStyle/>
        <a:p>
          <a:endParaRPr lang="sl-SI"/>
        </a:p>
      </dgm:t>
    </dgm:pt>
    <dgm:pt modelId="{0FF53B8C-2566-4034-B179-798784B25134}" type="pres">
      <dgm:prSet presAssocID="{643D8887-8B71-48C2-ACAC-B4400101700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sl-SI"/>
        </a:p>
      </dgm:t>
    </dgm:pt>
    <dgm:pt modelId="{9744D828-FD0E-47F7-9D39-0359C9ECF17D}" type="pres">
      <dgm:prSet presAssocID="{B89CD784-0D48-48FF-AE8A-AEC7F8615EC5}" presName="arrow" presStyleLbl="node1" presStyleIdx="0" presStyleCnt="2" custScaleX="119934" custScaleY="107831" custRadScaleRad="95164" custRadScaleInc="435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E00EC6B4-55E8-4BC3-94DE-079D2C253308}" type="pres">
      <dgm:prSet presAssocID="{5A126F55-CB8A-4E2E-A895-B33BBF0BF78A}" presName="arrow" presStyleLbl="node1" presStyleIdx="1" presStyleCnt="2" custScaleX="119934" custScaleY="118263" custRadScaleRad="96081" custRadScaleInc="0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</dgm:ptLst>
  <dgm:cxnLst>
    <dgm:cxn modelId="{03FBA141-07AC-4763-96F7-BAFCC8CD6F34}" type="presOf" srcId="{643D8887-8B71-48C2-ACAC-B44001017000}" destId="{0FF53B8C-2566-4034-B179-798784B25134}" srcOrd="0" destOrd="0" presId="urn:microsoft.com/office/officeart/2005/8/layout/arrow5"/>
    <dgm:cxn modelId="{9217DD7D-68E9-44F9-9A48-EF9B0167E1F3}" type="presOf" srcId="{5A126F55-CB8A-4E2E-A895-B33BBF0BF78A}" destId="{E00EC6B4-55E8-4BC3-94DE-079D2C253308}" srcOrd="0" destOrd="0" presId="urn:microsoft.com/office/officeart/2005/8/layout/arrow5"/>
    <dgm:cxn modelId="{26610BAA-2612-46EB-9997-6BB82601FF34}" srcId="{643D8887-8B71-48C2-ACAC-B44001017000}" destId="{B89CD784-0D48-48FF-AE8A-AEC7F8615EC5}" srcOrd="0" destOrd="0" parTransId="{30233649-0281-410B-85B1-8AA4BAA0FE1D}" sibTransId="{61F7281E-6355-4BE2-BCC1-9B0DF762FB57}"/>
    <dgm:cxn modelId="{D4449C69-FD9E-4CD0-BE6A-BE41280B22F7}" srcId="{643D8887-8B71-48C2-ACAC-B44001017000}" destId="{5A126F55-CB8A-4E2E-A895-B33BBF0BF78A}" srcOrd="1" destOrd="0" parTransId="{A078488C-556D-4235-8D86-06ECD96AC822}" sibTransId="{813AC8E7-DC8B-4BAB-A450-29B14A6CA019}"/>
    <dgm:cxn modelId="{580A904E-2696-4D17-B125-B505A676D98A}" type="presOf" srcId="{B89CD784-0D48-48FF-AE8A-AEC7F8615EC5}" destId="{9744D828-FD0E-47F7-9D39-0359C9ECF17D}" srcOrd="0" destOrd="0" presId="urn:microsoft.com/office/officeart/2005/8/layout/arrow5"/>
    <dgm:cxn modelId="{AF8CA043-0E13-494B-B430-263A883A56DA}" type="presParOf" srcId="{0FF53B8C-2566-4034-B179-798784B25134}" destId="{9744D828-FD0E-47F7-9D39-0359C9ECF17D}" srcOrd="0" destOrd="0" presId="urn:microsoft.com/office/officeart/2005/8/layout/arrow5"/>
    <dgm:cxn modelId="{240C0B74-0301-4820-8275-6F2249F32E14}" type="presParOf" srcId="{0FF53B8C-2566-4034-B179-798784B25134}" destId="{E00EC6B4-55E8-4BC3-94DE-079D2C253308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81F67A-0C40-475F-84FA-F336D3E8ADA3}">
      <dsp:nvSpPr>
        <dsp:cNvPr id="0" name=""/>
        <dsp:cNvSpPr/>
      </dsp:nvSpPr>
      <dsp:spPr>
        <a:xfrm>
          <a:off x="416292" y="1551878"/>
          <a:ext cx="4374486" cy="4374486"/>
        </a:xfrm>
        <a:prstGeom prst="ellipse">
          <a:avLst/>
        </a:prstGeom>
        <a:solidFill>
          <a:schemeClr val="bg1"/>
        </a:solidFill>
        <a:ln w="25400" cap="flat" cmpd="sng" algn="ctr">
          <a:solidFill>
            <a:srgbClr val="0066FF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36052A-AB66-4312-A75F-B1008291FC75}">
      <dsp:nvSpPr>
        <dsp:cNvPr id="0" name=""/>
        <dsp:cNvSpPr/>
      </dsp:nvSpPr>
      <dsp:spPr>
        <a:xfrm>
          <a:off x="1041479" y="2177065"/>
          <a:ext cx="3124112" cy="3124112"/>
        </a:xfrm>
        <a:prstGeom prst="ellipse">
          <a:avLst/>
        </a:prstGeom>
        <a:solidFill>
          <a:srgbClr val="0066FF">
            <a:alpha val="56078"/>
          </a:srgbClr>
        </a:solidFill>
        <a:ln w="25400" cap="flat" cmpd="sng" algn="ctr">
          <a:solidFill>
            <a:srgbClr val="0066FF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B7CF22-3310-436D-9D58-63CEA2F96879}">
      <dsp:nvSpPr>
        <dsp:cNvPr id="0" name=""/>
        <dsp:cNvSpPr/>
      </dsp:nvSpPr>
      <dsp:spPr>
        <a:xfrm>
          <a:off x="1666302" y="2801887"/>
          <a:ext cx="1874467" cy="1874467"/>
        </a:xfrm>
        <a:prstGeom prst="ellipse">
          <a:avLst/>
        </a:prstGeom>
        <a:solidFill>
          <a:srgbClr val="0066FF"/>
        </a:solidFill>
        <a:ln w="25400" cap="flat" cmpd="sng" algn="ctr">
          <a:solidFill>
            <a:srgbClr val="0066FF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03B37E-1CEE-43AA-89D7-E986FA284420}">
      <dsp:nvSpPr>
        <dsp:cNvPr id="0" name=""/>
        <dsp:cNvSpPr/>
      </dsp:nvSpPr>
      <dsp:spPr>
        <a:xfrm>
          <a:off x="2291124" y="3426709"/>
          <a:ext cx="624822" cy="624822"/>
        </a:xfrm>
        <a:prstGeom prst="ellipse">
          <a:avLst/>
        </a:prstGeom>
        <a:solidFill>
          <a:srgbClr val="FF0000"/>
        </a:solidFill>
        <a:ln w="254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53D5A8-4ABE-4A1A-96CB-BD12384DE34E}">
      <dsp:nvSpPr>
        <dsp:cNvPr id="0" name=""/>
        <dsp:cNvSpPr/>
      </dsp:nvSpPr>
      <dsp:spPr>
        <a:xfrm>
          <a:off x="5146311" y="-93716"/>
          <a:ext cx="2934339" cy="1421095"/>
        </a:xfrm>
        <a:prstGeom prst="ellipse">
          <a:avLst/>
        </a:prstGeom>
        <a:noFill/>
        <a:ln w="38100">
          <a:solidFill>
            <a:srgbClr val="FF0000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30480" rIns="30480" bIns="3048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2400" b="1" kern="1200" dirty="0" smtClean="0">
              <a:solidFill>
                <a:srgbClr val="FF0000"/>
              </a:solidFill>
              <a:latin typeface="Arial Rounded MT Bold" pitchFamily="34" charset="0"/>
            </a:rPr>
            <a:t>Ecoles modèles</a:t>
          </a:r>
          <a:endParaRPr lang="sl-SI" sz="2000" b="1" kern="1200" dirty="0">
            <a:solidFill>
              <a:srgbClr val="FF0000"/>
            </a:solidFill>
            <a:latin typeface="Arial Rounded MT Bold" pitchFamily="34" charset="0"/>
          </a:endParaRPr>
        </a:p>
      </dsp:txBody>
      <dsp:txXfrm>
        <a:off x="5576035" y="114399"/>
        <a:ext cx="2074891" cy="1004865"/>
      </dsp:txXfrm>
    </dsp:sp>
    <dsp:sp modelId="{6280278E-BC96-469E-A928-D5B1E3997DAA}">
      <dsp:nvSpPr>
        <dsp:cNvPr id="0" name=""/>
        <dsp:cNvSpPr/>
      </dsp:nvSpPr>
      <dsp:spPr>
        <a:xfrm>
          <a:off x="4973049" y="616831"/>
          <a:ext cx="54681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F173CB5-D1DF-49AD-9F15-F8B5E51B3992}">
      <dsp:nvSpPr>
        <dsp:cNvPr id="0" name=""/>
        <dsp:cNvSpPr/>
      </dsp:nvSpPr>
      <dsp:spPr>
        <a:xfrm rot="5400000">
          <a:off x="2224413" y="961322"/>
          <a:ext cx="3091303" cy="2405967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02CC4B9-2D37-41F3-89F6-61B11ABF4F05}">
      <dsp:nvSpPr>
        <dsp:cNvPr id="0" name=""/>
        <dsp:cNvSpPr/>
      </dsp:nvSpPr>
      <dsp:spPr>
        <a:xfrm>
          <a:off x="5162070" y="949862"/>
          <a:ext cx="2902821" cy="1426400"/>
        </a:xfrm>
        <a:prstGeom prst="ellipse">
          <a:avLst/>
        </a:prstGeom>
        <a:noFill/>
        <a:ln w="28575">
          <a:solidFill>
            <a:srgbClr val="0066FF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25400" bIns="254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2000" b="1" kern="1200" dirty="0" smtClean="0">
              <a:solidFill>
                <a:srgbClr val="0066FF"/>
              </a:solidFill>
              <a:latin typeface="+mn-lt"/>
            </a:rPr>
            <a:t>Ecoles associées du 1er cercle</a:t>
          </a:r>
          <a:endParaRPr lang="sl-SI" sz="2000" b="1" kern="1200" dirty="0">
            <a:solidFill>
              <a:srgbClr val="0066FF"/>
            </a:solidFill>
            <a:latin typeface="+mn-lt"/>
          </a:endParaRPr>
        </a:p>
      </dsp:txBody>
      <dsp:txXfrm>
        <a:off x="5587178" y="1158753"/>
        <a:ext cx="2052605" cy="1008618"/>
      </dsp:txXfrm>
    </dsp:sp>
    <dsp:sp modelId="{C038E270-3509-411B-A708-84F7F02F2839}">
      <dsp:nvSpPr>
        <dsp:cNvPr id="0" name=""/>
        <dsp:cNvSpPr/>
      </dsp:nvSpPr>
      <dsp:spPr>
        <a:xfrm>
          <a:off x="4973049" y="1663063"/>
          <a:ext cx="54681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66FF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35FEC2-CAEF-4C27-9B54-3F09306EE7C7}">
      <dsp:nvSpPr>
        <dsp:cNvPr id="0" name=""/>
        <dsp:cNvSpPr/>
      </dsp:nvSpPr>
      <dsp:spPr>
        <a:xfrm rot="5400000">
          <a:off x="2759559" y="1990420"/>
          <a:ext cx="2538660" cy="1884674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66FF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EA7D2B-510A-4B02-8332-A47FE742C761}">
      <dsp:nvSpPr>
        <dsp:cNvPr id="0" name=""/>
        <dsp:cNvSpPr/>
      </dsp:nvSpPr>
      <dsp:spPr>
        <a:xfrm>
          <a:off x="5519859" y="2186178"/>
          <a:ext cx="2187243" cy="10462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25400" bIns="254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2000" kern="1200" dirty="0" smtClean="0">
              <a:solidFill>
                <a:srgbClr val="0066FF"/>
              </a:solidFill>
            </a:rPr>
            <a:t>Ecoles associées du 2nd cercle</a:t>
          </a:r>
          <a:endParaRPr lang="sl-SI" sz="2000" kern="1200" dirty="0">
            <a:solidFill>
              <a:srgbClr val="0066FF"/>
            </a:solidFill>
          </a:endParaRPr>
        </a:p>
      </dsp:txBody>
      <dsp:txXfrm>
        <a:off x="5519859" y="2186178"/>
        <a:ext cx="2187243" cy="1046231"/>
      </dsp:txXfrm>
    </dsp:sp>
    <dsp:sp modelId="{3177EDFC-BD5C-4174-A460-3AB2F7CF824F}">
      <dsp:nvSpPr>
        <dsp:cNvPr id="0" name=""/>
        <dsp:cNvSpPr/>
      </dsp:nvSpPr>
      <dsp:spPr>
        <a:xfrm>
          <a:off x="4973049" y="2709294"/>
          <a:ext cx="54681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66FF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4C6C52-6609-425D-AF99-93367CACA4E0}">
      <dsp:nvSpPr>
        <dsp:cNvPr id="0" name=""/>
        <dsp:cNvSpPr/>
      </dsp:nvSpPr>
      <dsp:spPr>
        <a:xfrm rot="5400000">
          <a:off x="3277571" y="2949526"/>
          <a:ext cx="1936439" cy="1454516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66FF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D033FEB-3603-4A6D-9665-1FA99DA01395}">
      <dsp:nvSpPr>
        <dsp:cNvPr id="0" name=""/>
        <dsp:cNvSpPr/>
      </dsp:nvSpPr>
      <dsp:spPr>
        <a:xfrm>
          <a:off x="5519859" y="3232409"/>
          <a:ext cx="2187243" cy="10462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25400" bIns="254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2000" kern="1200" dirty="0" smtClean="0">
              <a:solidFill>
                <a:srgbClr val="0066FF"/>
              </a:solidFill>
            </a:rPr>
            <a:t>Ecoles associées du 3ème cercle: écoles invitées</a:t>
          </a:r>
          <a:endParaRPr lang="sl-SI" sz="2000" kern="1200" dirty="0">
            <a:solidFill>
              <a:srgbClr val="0066FF"/>
            </a:solidFill>
          </a:endParaRPr>
        </a:p>
      </dsp:txBody>
      <dsp:txXfrm>
        <a:off x="5519859" y="3232409"/>
        <a:ext cx="2187243" cy="1046231"/>
      </dsp:txXfrm>
    </dsp:sp>
    <dsp:sp modelId="{48A33092-2F80-4C31-9BD3-08D7976ADA14}">
      <dsp:nvSpPr>
        <dsp:cNvPr id="0" name=""/>
        <dsp:cNvSpPr/>
      </dsp:nvSpPr>
      <dsp:spPr>
        <a:xfrm>
          <a:off x="4973049" y="3755525"/>
          <a:ext cx="54681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66FF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151574-8C06-40B4-8CC6-C0AF0F0E3C01}">
      <dsp:nvSpPr>
        <dsp:cNvPr id="0" name=""/>
        <dsp:cNvSpPr/>
      </dsp:nvSpPr>
      <dsp:spPr>
        <a:xfrm rot="5400000">
          <a:off x="3796822" y="3912423"/>
          <a:ext cx="1331010" cy="1016338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66FF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44D828-FD0E-47F7-9D39-0359C9ECF17D}">
      <dsp:nvSpPr>
        <dsp:cNvPr id="0" name=""/>
        <dsp:cNvSpPr/>
      </dsp:nvSpPr>
      <dsp:spPr>
        <a:xfrm rot="16200000">
          <a:off x="-297242" y="215147"/>
          <a:ext cx="4825185" cy="4338257"/>
        </a:xfrm>
        <a:prstGeom prst="downArrow">
          <a:avLst>
            <a:gd name="adj1" fmla="val 50000"/>
            <a:gd name="adj2" fmla="val 35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600" kern="1200" dirty="0" smtClean="0">
              <a:solidFill>
                <a:srgbClr val="FF0000"/>
              </a:solidFill>
              <a:latin typeface="Arial Rounded MT Bold" pitchFamily="34" charset="0"/>
              <a:cs typeface="Times New Roman" pitchFamily="18" charset="0"/>
            </a:rPr>
            <a:t>Ecoles modèles: </a:t>
          </a:r>
          <a:endParaRPr lang="sl-SI" sz="1600" kern="1200" dirty="0">
            <a:solidFill>
              <a:srgbClr val="FF0000"/>
            </a:solidFill>
            <a:latin typeface="Arial Rounded MT Bold" pitchFamily="34" charset="0"/>
            <a:cs typeface="Times New Roman" pitchFamily="18" charset="0"/>
          </a:endParaRPr>
        </a:p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sl-SI" sz="1600" b="0" kern="1200" dirty="0" smtClean="0">
              <a:latin typeface="+mn-lt"/>
              <a:cs typeface="Times New Roman" pitchFamily="18" charset="0"/>
            </a:rPr>
            <a:t>(1) </a:t>
          </a:r>
          <a:r>
            <a:rPr lang="sl-SI" sz="1600" b="1" kern="1200" dirty="0" smtClean="0">
              <a:latin typeface="+mn-lt"/>
              <a:cs typeface="Times New Roman" pitchFamily="18" charset="0"/>
            </a:rPr>
            <a:t>développent </a:t>
          </a:r>
          <a:r>
            <a:rPr lang="sl-SI" sz="1600" kern="1200" dirty="0" smtClean="0">
              <a:latin typeface="+mn-lt"/>
              <a:cs typeface="Times New Roman" pitchFamily="18" charset="0"/>
            </a:rPr>
            <a:t> </a:t>
          </a:r>
        </a:p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sl-SI" sz="1600" kern="1200" dirty="0" smtClean="0">
              <a:latin typeface="+mn-lt"/>
              <a:cs typeface="Times New Roman" pitchFamily="18" charset="0"/>
            </a:rPr>
            <a:t>et </a:t>
          </a:r>
        </a:p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sl-SI" sz="1600" b="0" kern="1200" dirty="0" smtClean="0">
              <a:latin typeface="+mn-lt"/>
              <a:cs typeface="Times New Roman" pitchFamily="18" charset="0"/>
            </a:rPr>
            <a:t>(2.a) </a:t>
          </a:r>
          <a:r>
            <a:rPr lang="sl-SI" sz="1600" b="1" kern="1200" dirty="0" smtClean="0">
              <a:latin typeface="+mn-lt"/>
              <a:cs typeface="Times New Roman" pitchFamily="18" charset="0"/>
            </a:rPr>
            <a:t>mettent en place</a:t>
          </a:r>
          <a:r>
            <a:rPr lang="sl-SI" sz="1600" kern="1200" dirty="0" smtClean="0">
              <a:latin typeface="+mn-lt"/>
              <a:cs typeface="Times New Roman" pitchFamily="18" charset="0"/>
            </a:rPr>
            <a:t> </a:t>
          </a:r>
          <a:endParaRPr lang="sl-SI" sz="1600" b="1" kern="1200" dirty="0">
            <a:latin typeface="+mn-lt"/>
            <a:cs typeface="Times New Roman" pitchFamily="18" charset="0"/>
          </a:endParaRPr>
        </a:p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sl-SI" sz="1600" b="1" kern="1200" dirty="0" smtClean="0">
              <a:solidFill>
                <a:srgbClr val="00B050"/>
              </a:solidFill>
              <a:latin typeface="Arial Rounded MT Bold" pitchFamily="34" charset="0"/>
              <a:cs typeface="Times New Roman" pitchFamily="18" charset="0"/>
            </a:rPr>
            <a:t>Les programmes de formation</a:t>
          </a:r>
          <a:endParaRPr lang="sl-SI" sz="1600" b="1" kern="1200" dirty="0">
            <a:solidFill>
              <a:srgbClr val="00B050"/>
            </a:solidFill>
            <a:latin typeface="Arial Rounded MT Bold" pitchFamily="34" charset="0"/>
            <a:cs typeface="Times New Roman" pitchFamily="18" charset="0"/>
          </a:endParaRPr>
        </a:p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sl-SI" sz="1600" kern="1200" dirty="0" smtClean="0">
              <a:latin typeface="+mn-lt"/>
              <a:cs typeface="Times New Roman" pitchFamily="18" charset="0"/>
            </a:rPr>
            <a:t>Avec modélisation(cours en tandem)</a:t>
          </a:r>
          <a:endParaRPr lang="sl-SI" sz="1600" kern="1200" dirty="0">
            <a:latin typeface="+mn-lt"/>
            <a:cs typeface="Times New Roman" pitchFamily="18" charset="0"/>
          </a:endParaRPr>
        </a:p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sl-SI" sz="1600" kern="1200" dirty="0" smtClean="0">
              <a:latin typeface="+mn-lt"/>
              <a:cs typeface="Times New Roman" pitchFamily="18" charset="0"/>
            </a:rPr>
            <a:t>Dans un environnement scolaire authentique</a:t>
          </a:r>
          <a:endParaRPr lang="sl-SI" sz="1600" kern="1200" dirty="0">
            <a:latin typeface="+mn-lt"/>
            <a:cs typeface="Times New Roman" pitchFamily="18" charset="0"/>
          </a:endParaRPr>
        </a:p>
      </dsp:txBody>
      <dsp:txXfrm rot="5400000">
        <a:off x="-53777" y="1177978"/>
        <a:ext cx="3579062" cy="2412593"/>
      </dsp:txXfrm>
    </dsp:sp>
    <dsp:sp modelId="{E00EC6B4-55E8-4BC3-94DE-079D2C253308}">
      <dsp:nvSpPr>
        <dsp:cNvPr id="0" name=""/>
        <dsp:cNvSpPr/>
      </dsp:nvSpPr>
      <dsp:spPr>
        <a:xfrm rot="5400000">
          <a:off x="3772681" y="5296"/>
          <a:ext cx="4825185" cy="4757958"/>
        </a:xfrm>
        <a:prstGeom prst="downArrow">
          <a:avLst>
            <a:gd name="adj1" fmla="val 50000"/>
            <a:gd name="adj2" fmla="val 35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66FF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600" b="1" kern="1200" dirty="0" smtClean="0">
              <a:solidFill>
                <a:srgbClr val="0066FF"/>
              </a:solidFill>
              <a:latin typeface="Arial Rounded MT Bold" pitchFamily="34" charset="0"/>
              <a:ea typeface="Tahoma" pitchFamily="34" charset="0"/>
              <a:cs typeface="Tahoma" pitchFamily="34" charset="0"/>
            </a:rPr>
            <a:t>Ecoles associées</a:t>
          </a:r>
          <a:endParaRPr lang="sl-SI" sz="1600" b="1" kern="1200" dirty="0">
            <a:solidFill>
              <a:srgbClr val="0066FF"/>
            </a:solidFill>
            <a:latin typeface="Arial Rounded MT Bold" pitchFamily="34" charset="0"/>
            <a:ea typeface="Tahoma" pitchFamily="34" charset="0"/>
            <a:cs typeface="Tahoma" pitchFamily="34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600" b="1" kern="1200" dirty="0" smtClean="0">
              <a:solidFill>
                <a:srgbClr val="00B050"/>
              </a:solidFill>
              <a:latin typeface="Arial Rounded MT Bold" pitchFamily="34" charset="0"/>
              <a:cs typeface="Times New Roman" pitchFamily="18" charset="0"/>
            </a:rPr>
            <a:t>dans les programmes de formations</a:t>
          </a:r>
          <a:endParaRPr lang="sl-SI" sz="1600" b="1" kern="1200" dirty="0">
            <a:solidFill>
              <a:srgbClr val="00B050"/>
            </a:solidFill>
            <a:latin typeface="Arial Rounded MT Bold" pitchFamily="34" charset="0"/>
            <a:cs typeface="Times New Roman" pitchFamily="18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600" b="1" kern="1200" dirty="0" smtClean="0">
              <a:latin typeface="+mn-lt"/>
              <a:cs typeface="Times New Roman" pitchFamily="18" charset="0"/>
            </a:rPr>
            <a:t>(2.b)  Elles y coopèrent 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600" kern="1200" dirty="0" smtClean="0">
              <a:latin typeface="+mn-lt"/>
              <a:cs typeface="Times New Roman" pitchFamily="18" charset="0"/>
            </a:rPr>
            <a:t>et, les</a:t>
          </a:r>
          <a:endParaRPr lang="sl-SI" sz="1600" kern="1200" dirty="0">
            <a:latin typeface="+mn-lt"/>
            <a:cs typeface="Times New Roman" pitchFamily="18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600" b="1" kern="1200" dirty="0" smtClean="0">
              <a:latin typeface="+mn-lt"/>
              <a:cs typeface="Times New Roman" pitchFamily="18" charset="0"/>
            </a:rPr>
            <a:t>(3) suivent et les évaluent </a:t>
          </a:r>
          <a:endParaRPr lang="sl-SI" sz="1600" b="1" kern="1200" dirty="0">
            <a:latin typeface="+mn-lt"/>
            <a:cs typeface="Times New Roman" pitchFamily="18" charset="0"/>
          </a:endParaRPr>
        </a:p>
      </dsp:txBody>
      <dsp:txXfrm rot="-5400000">
        <a:off x="4638938" y="1177979"/>
        <a:ext cx="3925315" cy="24125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6400" cy="496967"/>
          </a:xfrm>
          <a:prstGeom prst="rect">
            <a:avLst/>
          </a:prstGeom>
        </p:spPr>
        <p:txBody>
          <a:bodyPr vert="horz" lIns="91422" tIns="45710" rIns="91422" bIns="45710" rtlCol="0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quarter" idx="1"/>
          </p:nvPr>
        </p:nvSpPr>
        <p:spPr>
          <a:xfrm>
            <a:off x="3849688" y="2"/>
            <a:ext cx="2946400" cy="496967"/>
          </a:xfrm>
          <a:prstGeom prst="rect">
            <a:avLst/>
          </a:prstGeom>
        </p:spPr>
        <p:txBody>
          <a:bodyPr vert="horz" lIns="91422" tIns="45710" rIns="91422" bIns="45710" rtlCol="0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93D1CE03-8B45-4114-A5B8-E09E97BC3FC6}" type="datetimeFigureOut">
              <a:rPr lang="sl-SI"/>
              <a:pPr>
                <a:defRPr/>
              </a:pPr>
              <a:t>8.5.2013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2"/>
          </p:nvPr>
        </p:nvSpPr>
        <p:spPr>
          <a:xfrm>
            <a:off x="0" y="9429673"/>
            <a:ext cx="2946400" cy="496966"/>
          </a:xfrm>
          <a:prstGeom prst="rect">
            <a:avLst/>
          </a:prstGeom>
        </p:spPr>
        <p:txBody>
          <a:bodyPr vert="horz" lIns="91422" tIns="45710" rIns="91422" bIns="45710" rtlCol="0" anchor="b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3"/>
          </p:nvPr>
        </p:nvSpPr>
        <p:spPr>
          <a:xfrm>
            <a:off x="3849688" y="9429673"/>
            <a:ext cx="2946400" cy="496966"/>
          </a:xfrm>
          <a:prstGeom prst="rect">
            <a:avLst/>
          </a:prstGeom>
        </p:spPr>
        <p:txBody>
          <a:bodyPr vert="horz" lIns="91422" tIns="45710" rIns="91422" bIns="45710" rtlCol="0" anchor="b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EBB2B8BE-B5CB-40A9-AA7F-69E9381EBC2B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310032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2946400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2" tIns="45710" rIns="91422" bIns="4571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2"/>
            <a:ext cx="2946400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2" tIns="45710" rIns="91422" bIns="4571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40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2" y="4715631"/>
            <a:ext cx="5438775" cy="44679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2" tIns="45710" rIns="91422" bIns="457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noProof="0" smtClean="0"/>
              <a:t>Click to edit Master text styles</a:t>
            </a:r>
          </a:p>
          <a:p>
            <a:pPr lvl="1"/>
            <a:r>
              <a:rPr lang="sl-SI" noProof="0" smtClean="0"/>
              <a:t>Second level</a:t>
            </a:r>
          </a:p>
          <a:p>
            <a:pPr lvl="2"/>
            <a:r>
              <a:rPr lang="sl-SI" noProof="0" smtClean="0"/>
              <a:t>Third level</a:t>
            </a:r>
          </a:p>
          <a:p>
            <a:pPr lvl="3"/>
            <a:r>
              <a:rPr lang="sl-SI" noProof="0" smtClean="0"/>
              <a:t>Fourth level</a:t>
            </a:r>
          </a:p>
          <a:p>
            <a:pPr lvl="4"/>
            <a:r>
              <a:rPr lang="sl-SI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673"/>
            <a:ext cx="2946400" cy="496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2" tIns="45710" rIns="91422" bIns="4571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673"/>
            <a:ext cx="2946400" cy="496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2" tIns="45710" rIns="91422" bIns="4571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54C5BFA6-49BB-4EA2-858D-D66C66A3BBC9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4421461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388" y="1412875"/>
            <a:ext cx="7772400" cy="792163"/>
          </a:xfrm>
        </p:spPr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79613" y="4652963"/>
            <a:ext cx="6400800" cy="9144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sl-SI" smtClean="0"/>
              <a:t>Uredite slog podnaslova matrice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752782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72475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459412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459412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39710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02796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</p:spTree>
    <p:extLst>
      <p:ext uri="{BB962C8B-B14F-4D97-AF65-F5344CB8AC3E}">
        <p14:creationId xmlns:p14="http://schemas.microsoft.com/office/powerpoint/2010/main" val="2548922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133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133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88376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936292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86623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9219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</p:spTree>
    <p:extLst>
      <p:ext uri="{BB962C8B-B14F-4D97-AF65-F5344CB8AC3E}">
        <p14:creationId xmlns:p14="http://schemas.microsoft.com/office/powerpoint/2010/main" val="843806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sl-SI" noProof="0" smtClean="0"/>
              <a:t>Kliknite ikono, če želite dodati sliko</a:t>
            </a:r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</p:spTree>
    <p:extLst>
      <p:ext uri="{BB962C8B-B14F-4D97-AF65-F5344CB8AC3E}">
        <p14:creationId xmlns:p14="http://schemas.microsoft.com/office/powerpoint/2010/main" val="3853105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smtClean="0"/>
              <a:t>Kliknite, če želite urediti slog naslova matrice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13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</a:p>
        </p:txBody>
      </p:sp>
      <p:pic>
        <p:nvPicPr>
          <p:cNvPr id="1028" name="Picture 31" descr="spodnji_rob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49950"/>
            <a:ext cx="9144000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270" r:id="rId1"/>
    <p:sldLayoutId id="2147484260" r:id="rId2"/>
    <p:sldLayoutId id="2147484261" r:id="rId3"/>
    <p:sldLayoutId id="2147484262" r:id="rId4"/>
    <p:sldLayoutId id="2147484263" r:id="rId5"/>
    <p:sldLayoutId id="2147484264" r:id="rId6"/>
    <p:sldLayoutId id="2147484265" r:id="rId7"/>
    <p:sldLayoutId id="2147484266" r:id="rId8"/>
    <p:sldLayoutId id="2147484267" r:id="rId9"/>
    <p:sldLayoutId id="2147484268" r:id="rId10"/>
    <p:sldLayoutId id="214748426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katja.pavlic@zrss.si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zks.gov.si/" TargetMode="External"/><Relationship Id="rId2" Type="http://schemas.openxmlformats.org/officeDocument/2006/relationships/hyperlink" Target="mailto:martina.vrhovec@gov.si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zrss.si/" TargetMode="External"/><Relationship Id="rId4" Type="http://schemas.openxmlformats.org/officeDocument/2006/relationships/hyperlink" Target="mailto:katja.pavlic@zrss.si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648313"/>
            <a:ext cx="9143999" cy="490537"/>
          </a:xfrm>
        </p:spPr>
        <p:txBody>
          <a:bodyPr/>
          <a:lstStyle/>
          <a:p>
            <a:pPr algn="ctr"/>
            <a:r>
              <a:rPr lang="sl-SI" sz="2000" dirty="0" smtClean="0">
                <a:solidFill>
                  <a:schemeClr val="bg1"/>
                </a:solidFill>
                <a:latin typeface="Arial Rounded MT Bold" pitchFamily="34" charset="0"/>
              </a:rPr>
              <a:t>Projet APPRENTISSAGE ENRICHI DES LANGUES ETRANGERES II</a:t>
            </a:r>
            <a:endParaRPr lang="sl-SI" sz="1600" dirty="0" smtClean="0">
              <a:solidFill>
                <a:schemeClr val="bg1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4724400"/>
            <a:ext cx="9144000" cy="1441450"/>
          </a:xfrm>
        </p:spPr>
        <p:txBody>
          <a:bodyPr/>
          <a:lstStyle/>
          <a:p>
            <a:r>
              <a:rPr lang="sl-SI" sz="2400" b="1" dirty="0" smtClean="0">
                <a:solidFill>
                  <a:schemeClr val="bg1"/>
                </a:solidFill>
                <a:latin typeface="Arial Rounded MT Bold" pitchFamily="34" charset="0"/>
              </a:rPr>
              <a:t>Journée de formation, 8 mai 2013</a:t>
            </a:r>
          </a:p>
          <a:p>
            <a:r>
              <a:rPr lang="sl-SI" sz="2000" b="1" dirty="0" smtClean="0">
                <a:solidFill>
                  <a:schemeClr val="bg1"/>
                </a:solidFill>
                <a:latin typeface="Arial Rounded MT Bold" pitchFamily="34" charset="0"/>
              </a:rPr>
              <a:t>Samuel Farsure, </a:t>
            </a:r>
            <a:r>
              <a:rPr lang="sl-SI" sz="2000" b="1" dirty="0" smtClean="0">
                <a:solidFill>
                  <a:schemeClr val="bg1"/>
                </a:solidFill>
                <a:latin typeface="Arial Rounded MT Bold" pitchFamily="34" charset="0"/>
                <a:hlinkClick r:id="rId3"/>
              </a:rPr>
              <a:t>samuel.farsure@zrss.si</a:t>
            </a:r>
            <a:r>
              <a:rPr lang="sl-SI" sz="2000" b="1" dirty="0" smtClean="0">
                <a:solidFill>
                  <a:schemeClr val="bg1"/>
                </a:solidFill>
                <a:latin typeface="Arial Rounded MT Bold" pitchFamily="34" charset="0"/>
              </a:rPr>
              <a:t> </a:t>
            </a:r>
          </a:p>
          <a:p>
            <a:endParaRPr lang="sl-SI" sz="1400" dirty="0" smtClean="0">
              <a:solidFill>
                <a:schemeClr val="bg1"/>
              </a:solidFill>
            </a:endParaRPr>
          </a:p>
        </p:txBody>
      </p:sp>
      <p:sp>
        <p:nvSpPr>
          <p:cNvPr id="3076" name="Text Box 13"/>
          <p:cNvSpPr txBox="1">
            <a:spLocks noChangeArrowheads="1"/>
          </p:cNvSpPr>
          <p:nvPr/>
        </p:nvSpPr>
        <p:spPr bwMode="auto">
          <a:xfrm>
            <a:off x="0" y="6389985"/>
            <a:ext cx="9144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sl-SI" sz="800" b="1" dirty="0">
                <a:solidFill>
                  <a:schemeClr val="bg1"/>
                </a:solidFill>
              </a:rPr>
              <a:t>Operacijo delno financira Evropska unija iz Evropskega socialnega sklada ter Ministrstvo za </a:t>
            </a:r>
            <a:r>
              <a:rPr lang="sl-SI" sz="800" b="1" dirty="0" smtClean="0">
                <a:solidFill>
                  <a:schemeClr val="bg1"/>
                </a:solidFill>
              </a:rPr>
              <a:t>izobraževanje, znanost, </a:t>
            </a:r>
            <a:r>
              <a:rPr lang="sl-SI" sz="800" b="1" dirty="0" err="1" smtClean="0">
                <a:solidFill>
                  <a:schemeClr val="bg1"/>
                </a:solidFill>
              </a:rPr>
              <a:t>kuluro</a:t>
            </a:r>
            <a:r>
              <a:rPr lang="sl-SI" sz="800" b="1" dirty="0" smtClean="0">
                <a:solidFill>
                  <a:schemeClr val="bg1"/>
                </a:solidFill>
              </a:rPr>
              <a:t> </a:t>
            </a:r>
            <a:r>
              <a:rPr lang="sl-SI" sz="800" b="1" dirty="0">
                <a:solidFill>
                  <a:schemeClr val="bg1"/>
                </a:solidFill>
              </a:rPr>
              <a:t>in šport. Operacija se izvaja v okviru Operativnega programa razvoja človeških virov v obdobju 2007-2013, razvojne prioritete: Razvoj človeških virov in vseživljenjsko učenje; prednostne usmeritve: Izboljšanje kakovosti in učinkovitosti sistemov izobraževanja in usposabljanja.</a:t>
            </a:r>
          </a:p>
        </p:txBody>
      </p:sp>
      <p:sp>
        <p:nvSpPr>
          <p:cNvPr id="3077" name="Pravokotnik 8"/>
          <p:cNvSpPr>
            <a:spLocks noChangeArrowheads="1"/>
          </p:cNvSpPr>
          <p:nvPr/>
        </p:nvSpPr>
        <p:spPr bwMode="auto">
          <a:xfrm>
            <a:off x="0" y="2780928"/>
            <a:ext cx="91440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sl-SI" sz="4000" b="1" dirty="0" smtClean="0">
                <a:solidFill>
                  <a:schemeClr val="bg1"/>
                </a:solidFill>
                <a:latin typeface="Arial Rounded MT Bold" pitchFamily="34" charset="0"/>
              </a:rPr>
              <a:t>PARAMÈTRES DU PROJET</a:t>
            </a:r>
          </a:p>
          <a:p>
            <a:pPr algn="ctr"/>
            <a:r>
              <a:rPr lang="sl-SI" sz="4000" b="1" dirty="0" smtClean="0">
                <a:solidFill>
                  <a:schemeClr val="bg1"/>
                </a:solidFill>
                <a:latin typeface="Arial Rounded MT Bold" pitchFamily="34" charset="0"/>
              </a:rPr>
              <a:t> OUTJ-2</a:t>
            </a:r>
          </a:p>
        </p:txBody>
      </p:sp>
      <p:graphicFrame>
        <p:nvGraphicFramePr>
          <p:cNvPr id="2" name="Tabela 1"/>
          <p:cNvGraphicFramePr>
            <a:graphicFrameLocks noGrp="1"/>
          </p:cNvGraphicFramePr>
          <p:nvPr/>
        </p:nvGraphicFramePr>
        <p:xfrm>
          <a:off x="0" y="539750"/>
          <a:ext cx="9144000" cy="9445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/>
              </a:tblGrid>
              <a:tr h="944563">
                <a:tc>
                  <a:txBody>
                    <a:bodyPr/>
                    <a:lstStyle/>
                    <a:p>
                      <a:endParaRPr lang="sl-SI" sz="1800" dirty="0"/>
                    </a:p>
                  </a:txBody>
                  <a:tcPr marT="45715" marB="45715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3084" name="Picture 15" descr="http://sites.google.com/site/scpetprojektegradiva/_/rsrc/1227218497223/Home/desno%20zrs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546100"/>
            <a:ext cx="719138" cy="947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6" name="Picture 11" descr="http://www.svlr.gov.si/fileadmin/svlsrp.gov.si/pageuploads/KOHEZIJA/Tehnicna_pomoc/LOGOTIP-ESS-SLO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43" b="12682"/>
          <a:stretch>
            <a:fillRect/>
          </a:stretch>
        </p:blipFill>
        <p:spPr bwMode="auto">
          <a:xfrm>
            <a:off x="5651500" y="557213"/>
            <a:ext cx="3254375" cy="862012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2696" y="546100"/>
            <a:ext cx="3805796" cy="87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  <a:solidFill>
            <a:schemeClr val="accent6"/>
          </a:solidFill>
          <a:ln w="38100">
            <a:solidFill>
              <a:schemeClr val="accent6"/>
            </a:solidFill>
          </a:ln>
        </p:spPr>
        <p:txBody>
          <a:bodyPr/>
          <a:lstStyle/>
          <a:p>
            <a:pPr algn="ctr" eaLnBrk="1" hangingPunct="1">
              <a:lnSpc>
                <a:spcPts val="3500"/>
              </a:lnSpc>
              <a:defRPr/>
            </a:pPr>
            <a:r>
              <a:rPr lang="sl-SI" dirty="0" smtClean="0">
                <a:solidFill>
                  <a:schemeClr val="bg1"/>
                </a:solidFill>
                <a:latin typeface="Arial Rounded MT Bold" pitchFamily="34" charset="0"/>
              </a:rPr>
              <a:t>Carte d‘identité</a:t>
            </a:r>
            <a:endParaRPr lang="sl-SI" sz="2800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9898148"/>
              </p:ext>
            </p:extLst>
          </p:nvPr>
        </p:nvGraphicFramePr>
        <p:xfrm>
          <a:off x="467544" y="1196752"/>
          <a:ext cx="8208912" cy="5730249"/>
        </p:xfrm>
        <a:graphic>
          <a:graphicData uri="http://schemas.openxmlformats.org/drawingml/2006/table">
            <a:tbl>
              <a:tblPr firstRow="1" firstCol="1" bandRow="1">
                <a:tableStyleId>{638B1855-1B75-4FBE-930C-398BA8C253C6}</a:tableStyleId>
              </a:tblPr>
              <a:tblGrid>
                <a:gridCol w="2034067"/>
                <a:gridCol w="6174845"/>
              </a:tblGrid>
              <a:tr h="9361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80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Nom du projet</a:t>
                      </a:r>
                      <a:endParaRPr lang="sl-SI" sz="20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/>
                      </a:endParaRPr>
                    </a:p>
                  </a:txBody>
                  <a:tcPr marL="68580" marR="68580" marT="0" marB="0" anchor="ctr"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sz="2400" dirty="0" smtClean="0">
                          <a:solidFill>
                            <a:schemeClr val="tx1"/>
                          </a:solidFill>
                          <a:effectLst/>
                        </a:rPr>
                        <a:t>APPRENTISSAGE</a:t>
                      </a:r>
                      <a:r>
                        <a:rPr lang="sl-SI" sz="2400" baseline="0" dirty="0" smtClean="0">
                          <a:solidFill>
                            <a:schemeClr val="tx1"/>
                          </a:solidFill>
                          <a:effectLst/>
                        </a:rPr>
                        <a:t> ENRICHI DES LANGUES ETRANGERES II </a:t>
                      </a:r>
                      <a:r>
                        <a:rPr lang="sl-SI" sz="2400" b="0" baseline="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ou </a:t>
                      </a:r>
                      <a:r>
                        <a:rPr lang="sl-SI" sz="2400" b="1" baseline="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AELE II ( en slovène </a:t>
                      </a:r>
                      <a:r>
                        <a:rPr lang="sl-SI" sz="2400" dirty="0" smtClean="0">
                          <a:solidFill>
                            <a:schemeClr val="tx1"/>
                          </a:solidFill>
                          <a:effectLst/>
                        </a:rPr>
                        <a:t>OUTJ-2)</a:t>
                      </a:r>
                      <a:endParaRPr lang="sl-SI" sz="2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003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80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Nom du programme opérationnel</a:t>
                      </a:r>
                      <a:endParaRPr lang="sl-SI" sz="20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/>
                      </a:endParaRPr>
                    </a:p>
                  </a:txBody>
                  <a:tcPr marL="68580" marR="68580" marT="0" marB="0" anchor="ctr"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sz="1800" dirty="0" smtClean="0">
                          <a:solidFill>
                            <a:schemeClr val="tx1"/>
                          </a:solidFill>
                          <a:effectLst/>
                        </a:rPr>
                        <a:t>Programme opérationnel de développement des ressources humaines pour la periode </a:t>
                      </a:r>
                      <a:r>
                        <a:rPr lang="sl-SI" sz="1800" dirty="0">
                          <a:solidFill>
                            <a:schemeClr val="tx1"/>
                          </a:solidFill>
                          <a:effectLst/>
                        </a:rPr>
                        <a:t>2007 – 2013</a:t>
                      </a:r>
                      <a:endParaRPr lang="sl-SI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01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80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Priorité</a:t>
                      </a:r>
                      <a:r>
                        <a:rPr lang="sl-SI" sz="1800" baseline="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 de développement</a:t>
                      </a:r>
                      <a:endParaRPr lang="sl-SI" sz="20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/>
                      </a:endParaRPr>
                    </a:p>
                  </a:txBody>
                  <a:tcPr marL="68580" marR="68580" marT="0" marB="0" anchor="ctr"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sz="1800" dirty="0" smtClean="0">
                          <a:solidFill>
                            <a:schemeClr val="tx1"/>
                          </a:solidFill>
                          <a:effectLst/>
                        </a:rPr>
                        <a:t>Développement des ressources humaines et de l‘apprentissage tout au long de la vie</a:t>
                      </a:r>
                      <a:endParaRPr lang="sl-SI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002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80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Orientation prioritaire </a:t>
                      </a:r>
                      <a:endParaRPr lang="sl-SI" sz="20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/>
                      </a:endParaRPr>
                    </a:p>
                  </a:txBody>
                  <a:tcPr marL="68580" marR="68580" marT="0" marB="0" anchor="ctr"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l-SI" sz="1800" dirty="0" smtClean="0">
                          <a:solidFill>
                            <a:schemeClr val="tx1"/>
                          </a:solidFill>
                          <a:effectLst/>
                        </a:rPr>
                        <a:t>Amélioration de</a:t>
                      </a:r>
                      <a:r>
                        <a:rPr lang="sl-SI" sz="1800" baseline="0" dirty="0" smtClean="0">
                          <a:solidFill>
                            <a:schemeClr val="tx1"/>
                          </a:solidFill>
                          <a:effectLst/>
                        </a:rPr>
                        <a:t> la qualité et de l‘efficacité des systèmes d‘éducation et de formation</a:t>
                      </a:r>
                      <a:endParaRPr lang="sl-SI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121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80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Organisme intermédiaire </a:t>
                      </a:r>
                      <a:r>
                        <a:rPr lang="sl-SI" sz="1400" b="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(nom, adresse, contact, mail, site)</a:t>
                      </a:r>
                      <a:endParaRPr lang="sl-SI" sz="2000" b="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/>
                      </a:endParaRPr>
                    </a:p>
                  </a:txBody>
                  <a:tcPr marL="68580" marR="68580" marT="0" marB="0" anchor="ctr"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  <a:tab pos="270510" algn="l"/>
                        </a:tabLst>
                      </a:pPr>
                      <a:r>
                        <a:rPr lang="sl-SI" sz="1800" u="none" dirty="0" smtClean="0">
                          <a:solidFill>
                            <a:schemeClr val="tx1"/>
                          </a:solidFill>
                          <a:effectLst/>
                        </a:rPr>
                        <a:t>Ministère de</a:t>
                      </a:r>
                      <a:r>
                        <a:rPr lang="sl-SI" sz="1800" u="none" baseline="0" dirty="0" smtClean="0">
                          <a:solidFill>
                            <a:schemeClr val="tx1"/>
                          </a:solidFill>
                          <a:effectLst/>
                        </a:rPr>
                        <a:t> l‘éducation, des sciences et du sport</a:t>
                      </a:r>
                      <a:r>
                        <a:rPr lang="sl-SI" sz="1800" u="none" dirty="0" smtClean="0">
                          <a:solidFill>
                            <a:schemeClr val="tx1"/>
                          </a:solidFill>
                          <a:effectLst/>
                        </a:rPr>
                        <a:t>,</a:t>
                      </a:r>
                      <a:r>
                        <a:rPr lang="sl-SI" sz="1800" u="sng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sl-SI" sz="1800" dirty="0">
                          <a:solidFill>
                            <a:schemeClr val="tx1"/>
                          </a:solidFill>
                          <a:effectLst/>
                        </a:rPr>
                        <a:t>Masarykova 16, 1000 Ljubljana </a:t>
                      </a:r>
                      <a:endParaRPr lang="sl-SI" sz="1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sl-SI" sz="1800" dirty="0" smtClean="0">
                          <a:solidFill>
                            <a:schemeClr val="tx1"/>
                          </a:solidFill>
                          <a:effectLst/>
                        </a:rPr>
                        <a:t>Contact : </a:t>
                      </a:r>
                      <a:r>
                        <a:rPr lang="sl-SI" sz="1800" dirty="0">
                          <a:solidFill>
                            <a:schemeClr val="tx1"/>
                          </a:solidFill>
                          <a:effectLst/>
                        </a:rPr>
                        <a:t>Martina Vrhovec, </a:t>
                      </a:r>
                      <a:r>
                        <a:rPr lang="sl-SI" sz="1800" dirty="0" smtClean="0">
                          <a:solidFill>
                            <a:schemeClr val="tx1"/>
                          </a:solidFill>
                          <a:effectLst/>
                        </a:rPr>
                        <a:t>mail: </a:t>
                      </a:r>
                      <a:r>
                        <a:rPr lang="en-US" sz="1800" u="sng" dirty="0">
                          <a:solidFill>
                            <a:schemeClr val="tx1"/>
                          </a:solidFill>
                          <a:effectLst/>
                          <a:hlinkClick r:id="rId2"/>
                        </a:rPr>
                        <a:t>martina.vrhovec@gov.si</a:t>
                      </a:r>
                      <a:r>
                        <a:rPr lang="sl-SI" sz="18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sl-SI" sz="1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sl-SI" sz="1800" dirty="0" smtClean="0">
                          <a:solidFill>
                            <a:schemeClr val="tx1"/>
                          </a:solidFill>
                          <a:effectLst/>
                        </a:rPr>
                        <a:t>Site: </a:t>
                      </a:r>
                      <a:r>
                        <a:rPr lang="en-US" sz="1800" u="sng" dirty="0">
                          <a:solidFill>
                            <a:schemeClr val="tx1"/>
                          </a:solidFill>
                          <a:effectLst/>
                          <a:hlinkClick r:id="rId3"/>
                        </a:rPr>
                        <a:t>http://www.mizks.gov.si</a:t>
                      </a:r>
                      <a:r>
                        <a:rPr lang="sl-SI" sz="1800" dirty="0">
                          <a:solidFill>
                            <a:schemeClr val="tx1"/>
                          </a:solidFill>
                          <a:effectLst/>
                        </a:rPr>
                        <a:t>  </a:t>
                      </a:r>
                      <a:endParaRPr lang="sl-SI" sz="1400" b="1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521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sl-SI" sz="1800" dirty="0" smtClean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80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Administrateur </a:t>
                      </a:r>
                      <a:r>
                        <a:rPr lang="sl-SI" sz="1400" b="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(nom, adresse, contact, mail, site)</a:t>
                      </a:r>
                      <a:endParaRPr lang="sl-SI" sz="2000" b="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/>
                      </a:endParaRPr>
                    </a:p>
                  </a:txBody>
                  <a:tcPr marL="68580" marR="68580" marT="0" marB="0" anchor="ctr">
                    <a:lnR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sl-SI" sz="1800" dirty="0" smtClean="0">
                          <a:solidFill>
                            <a:schemeClr val="tx1"/>
                          </a:solidFill>
                          <a:effectLst/>
                        </a:rPr>
                        <a:t>Institut Slovène pour l‘éducation, </a:t>
                      </a:r>
                      <a:r>
                        <a:rPr lang="sl-SI" sz="1800" dirty="0">
                          <a:solidFill>
                            <a:schemeClr val="tx1"/>
                          </a:solidFill>
                          <a:effectLst/>
                        </a:rPr>
                        <a:t>Poljanska 28, 1000 Ljubljana </a:t>
                      </a:r>
                      <a:endParaRPr lang="sl-SI" sz="1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sl-SI" sz="1800" dirty="0" smtClean="0">
                          <a:solidFill>
                            <a:schemeClr val="tx1"/>
                          </a:solidFill>
                          <a:effectLst/>
                        </a:rPr>
                        <a:t>Contact: </a:t>
                      </a:r>
                      <a:r>
                        <a:rPr lang="sl-SI" sz="1800" dirty="0">
                          <a:solidFill>
                            <a:schemeClr val="tx1"/>
                          </a:solidFill>
                          <a:effectLst/>
                        </a:rPr>
                        <a:t>Katja Pavlič Škerjanc, </a:t>
                      </a:r>
                      <a:r>
                        <a:rPr lang="sl-SI" sz="1800" dirty="0" smtClean="0">
                          <a:solidFill>
                            <a:schemeClr val="tx1"/>
                          </a:solidFill>
                          <a:effectLst/>
                        </a:rPr>
                        <a:t>mail: </a:t>
                      </a:r>
                      <a:r>
                        <a:rPr lang="en-US" sz="1800" u="sng" dirty="0">
                          <a:solidFill>
                            <a:schemeClr val="tx1"/>
                          </a:solidFill>
                          <a:effectLst/>
                          <a:hlinkClick r:id="rId4"/>
                        </a:rPr>
                        <a:t>katja.pavlic@zrss.si</a:t>
                      </a:r>
                      <a:r>
                        <a:rPr lang="sl-SI" sz="18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sl-SI" sz="1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sl-SI" sz="1800" dirty="0" smtClean="0">
                          <a:solidFill>
                            <a:schemeClr val="tx1"/>
                          </a:solidFill>
                          <a:effectLst/>
                        </a:rPr>
                        <a:t>Site: </a:t>
                      </a:r>
                      <a:r>
                        <a:rPr lang="en-US" sz="1800" u="sng" dirty="0">
                          <a:solidFill>
                            <a:schemeClr val="tx1"/>
                          </a:solidFill>
                          <a:effectLst/>
                          <a:hlinkClick r:id="rId5"/>
                        </a:rPr>
                        <a:t>http://www.zrss.si/</a:t>
                      </a:r>
                      <a:r>
                        <a:rPr lang="sl-SI" sz="18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sl-SI" sz="1400" b="1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639731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95536" y="196752"/>
            <a:ext cx="7920880" cy="864096"/>
          </a:xfrm>
          <a:solidFill>
            <a:srgbClr val="0066FF"/>
          </a:solidFill>
          <a:ln w="28575">
            <a:solidFill>
              <a:srgbClr val="0066FF"/>
            </a:solidFill>
          </a:ln>
        </p:spPr>
        <p:txBody>
          <a:bodyPr/>
          <a:lstStyle/>
          <a:p>
            <a:pPr>
              <a:lnSpc>
                <a:spcPts val="3000"/>
              </a:lnSpc>
            </a:pPr>
            <a:r>
              <a:rPr lang="sl-SI" sz="2800" dirty="0" smtClean="0">
                <a:solidFill>
                  <a:schemeClr val="bg1"/>
                </a:solidFill>
                <a:latin typeface="Arial Rounded MT Bold" pitchFamily="34" charset="0"/>
              </a:rPr>
              <a:t>Enseignement/apprentissage enrichi</a:t>
            </a:r>
            <a:br>
              <a:rPr lang="sl-SI" sz="2800" dirty="0" smtClean="0">
                <a:solidFill>
                  <a:schemeClr val="bg1"/>
                </a:solidFill>
                <a:latin typeface="Arial Rounded MT Bold" pitchFamily="34" charset="0"/>
              </a:rPr>
            </a:br>
            <a:r>
              <a:rPr lang="sl-SI" sz="2800" dirty="0" smtClean="0">
                <a:solidFill>
                  <a:schemeClr val="bg1"/>
                </a:solidFill>
                <a:latin typeface="Arial Rounded MT Bold" pitchFamily="34" charset="0"/>
              </a:rPr>
              <a:t>des langues étrangères: Définition</a:t>
            </a:r>
            <a:endParaRPr lang="sl-SI" sz="2800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95536" y="1127686"/>
            <a:ext cx="8229600" cy="5613681"/>
          </a:xfrm>
          <a:ln w="28575">
            <a:solidFill>
              <a:srgbClr val="0066FF"/>
            </a:solidFill>
          </a:ln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sl-SI" sz="1800" b="1" dirty="0" smtClean="0">
                <a:solidFill>
                  <a:srgbClr val="0066FF"/>
                </a:solidFill>
              </a:rPr>
              <a:t>Apprentissage enrichi des langues étrangères</a:t>
            </a:r>
            <a:r>
              <a:rPr lang="sl-SI" sz="1800" dirty="0" smtClean="0"/>
              <a:t>(</a:t>
            </a:r>
            <a:r>
              <a:rPr lang="sl-SI" sz="1800" b="1" dirty="0" smtClean="0">
                <a:solidFill>
                  <a:srgbClr val="0066FF"/>
                </a:solidFill>
              </a:rPr>
              <a:t>AELE</a:t>
            </a:r>
            <a:r>
              <a:rPr lang="sl-SI" sz="1800" dirty="0" smtClean="0"/>
              <a:t>) est un </a:t>
            </a:r>
            <a:r>
              <a:rPr lang="sl-SI" sz="1800" dirty="0" smtClean="0"/>
              <a:t>syntagme </a:t>
            </a:r>
            <a:r>
              <a:rPr lang="sl-SI" sz="1800" dirty="0" smtClean="0"/>
              <a:t>didactique et pédagogique qui comprend les dimensions suivantes:</a:t>
            </a:r>
          </a:p>
          <a:p>
            <a:pPr marL="457200" lvl="0" indent="-457200">
              <a:spcBef>
                <a:spcPts val="0"/>
              </a:spcBef>
              <a:buFont typeface="+mj-lt"/>
              <a:buAutoNum type="arabicPeriod"/>
            </a:pPr>
            <a:r>
              <a:rPr lang="sl-SI" sz="1800" b="1" dirty="0" smtClean="0">
                <a:solidFill>
                  <a:srgbClr val="C00000"/>
                </a:solidFill>
              </a:rPr>
              <a:t>Développement des compétences communicatives interculturelles</a:t>
            </a:r>
            <a:r>
              <a:rPr lang="sl-SI" sz="1800" dirty="0" smtClean="0"/>
              <a:t>,</a:t>
            </a:r>
            <a:r>
              <a:rPr lang="sl-SI" sz="1800" b="1" dirty="0" smtClean="0">
                <a:solidFill>
                  <a:srgbClr val="C00000"/>
                </a:solidFill>
              </a:rPr>
              <a:t> </a:t>
            </a:r>
            <a:r>
              <a:rPr lang="sl-SI" sz="1800" dirty="0" smtClean="0"/>
              <a:t>i.e. </a:t>
            </a:r>
            <a:r>
              <a:rPr lang="sl-SI" sz="1800" dirty="0"/>
              <a:t>d</a:t>
            </a:r>
            <a:r>
              <a:rPr lang="sl-SI" sz="1800" dirty="0" smtClean="0"/>
              <a:t>es capacités de communication </a:t>
            </a:r>
            <a:r>
              <a:rPr lang="sl-SI" sz="1800" b="1" dirty="0" smtClean="0"/>
              <a:t>en langues étrangères </a:t>
            </a:r>
            <a:r>
              <a:rPr lang="sl-SI" sz="1800" dirty="0" smtClean="0"/>
              <a:t>et en </a:t>
            </a:r>
            <a:r>
              <a:rPr lang="sl-SI" sz="1800" b="1" dirty="0" smtClean="0"/>
              <a:t>langue maternelle </a:t>
            </a:r>
            <a:r>
              <a:rPr lang="sl-SI" sz="1800" dirty="0" smtClean="0"/>
              <a:t>sur la base des concepts de conscience interculturelle, sensibilité interculturelle et compétence interculturelle; </a:t>
            </a:r>
            <a:endParaRPr lang="sl-SI" sz="1800" dirty="0"/>
          </a:p>
          <a:p>
            <a:pPr marL="457200" lvl="0" indent="-457200">
              <a:spcBef>
                <a:spcPts val="0"/>
              </a:spcBef>
              <a:buFont typeface="+mj-lt"/>
              <a:buAutoNum type="arabicPeriod"/>
            </a:pPr>
            <a:r>
              <a:rPr lang="sl-SI" sz="1800" b="1" dirty="0" smtClean="0">
                <a:solidFill>
                  <a:srgbClr val="C00000"/>
                </a:solidFill>
              </a:rPr>
              <a:t>A un niveau transversal </a:t>
            </a:r>
            <a:r>
              <a:rPr lang="sl-SI" sz="1800" dirty="0" smtClean="0"/>
              <a:t>et </a:t>
            </a:r>
            <a:r>
              <a:rPr lang="sl-SI" sz="1800" b="1" dirty="0" smtClean="0">
                <a:solidFill>
                  <a:srgbClr val="0066FF"/>
                </a:solidFill>
              </a:rPr>
              <a:t>au niveau de toute l‘école</a:t>
            </a:r>
            <a:r>
              <a:rPr lang="sl-SI" sz="1800" dirty="0" smtClean="0"/>
              <a:t>, c‘est  à dire </a:t>
            </a:r>
            <a:r>
              <a:rPr lang="sl-SI" sz="1800" b="1" dirty="0" smtClean="0"/>
              <a:t>dans le cours de langue étrangère</a:t>
            </a:r>
            <a:r>
              <a:rPr lang="sl-SI" sz="1800" dirty="0" smtClean="0"/>
              <a:t>, </a:t>
            </a:r>
            <a:r>
              <a:rPr lang="sl-SI" sz="1800" b="1" dirty="0" smtClean="0"/>
              <a:t>dans les autres matières</a:t>
            </a:r>
            <a:r>
              <a:rPr lang="sl-SI" sz="1800" dirty="0" smtClean="0">
                <a:latin typeface="Arial Narrow" pitchFamily="34" charset="0"/>
              </a:rPr>
              <a:t> </a:t>
            </a:r>
            <a:r>
              <a:rPr lang="sl-SI" sz="1800" dirty="0" smtClean="0"/>
              <a:t>et </a:t>
            </a:r>
            <a:r>
              <a:rPr lang="sl-SI" sz="1800" b="1" dirty="0" smtClean="0"/>
              <a:t>dans des liens entre matières/programmes </a:t>
            </a:r>
          </a:p>
          <a:p>
            <a:pPr marL="457200" lvl="0" indent="-457200">
              <a:spcBef>
                <a:spcPts val="0"/>
              </a:spcBef>
              <a:buFont typeface="+mj-lt"/>
              <a:buAutoNum type="arabicPeriod"/>
            </a:pPr>
            <a:r>
              <a:rPr lang="sl-SI" sz="1800" b="1" dirty="0" smtClean="0">
                <a:solidFill>
                  <a:srgbClr val="C00000"/>
                </a:solidFill>
              </a:rPr>
              <a:t>De façon authentique</a:t>
            </a:r>
            <a:r>
              <a:rPr lang="sl-SI" sz="1800" dirty="0" smtClean="0"/>
              <a:t>, i.e. </a:t>
            </a:r>
            <a:r>
              <a:rPr lang="sl-SI" sz="1800" b="1" dirty="0" smtClean="0">
                <a:solidFill>
                  <a:srgbClr val="0066FF"/>
                </a:solidFill>
              </a:rPr>
              <a:t>sur des objectifs d‘apprentissages authentiques</a:t>
            </a:r>
            <a:r>
              <a:rPr lang="sl-SI" sz="1800" dirty="0" smtClean="0">
                <a:solidFill>
                  <a:srgbClr val="0066FF"/>
                </a:solidFill>
              </a:rPr>
              <a:t>, </a:t>
            </a:r>
            <a:r>
              <a:rPr lang="sl-SI" sz="1800" dirty="0" smtClean="0"/>
              <a:t> </a:t>
            </a:r>
            <a:r>
              <a:rPr lang="sl-SI" sz="1800" b="1" dirty="0" smtClean="0">
                <a:solidFill>
                  <a:srgbClr val="0066FF"/>
                </a:solidFill>
              </a:rPr>
              <a:t>dans des situations d‘apprentissage authentiques</a:t>
            </a:r>
            <a:r>
              <a:rPr lang="sl-SI" sz="1800" dirty="0" smtClean="0"/>
              <a:t>,</a:t>
            </a:r>
            <a:r>
              <a:rPr lang="sl-SI" sz="1800" b="1" dirty="0" smtClean="0"/>
              <a:t> </a:t>
            </a:r>
            <a:r>
              <a:rPr lang="sl-SI" sz="1800" b="1" dirty="0" smtClean="0">
                <a:solidFill>
                  <a:srgbClr val="0066FF"/>
                </a:solidFill>
              </a:rPr>
              <a:t>avec des activités et des documents authentiques</a:t>
            </a:r>
            <a:r>
              <a:rPr lang="sl-SI" sz="1800" dirty="0" smtClean="0"/>
              <a:t>,</a:t>
            </a:r>
            <a:r>
              <a:rPr lang="sl-SI" sz="1800" b="1" dirty="0" smtClean="0"/>
              <a:t> </a:t>
            </a:r>
            <a:r>
              <a:rPr lang="sl-SI" sz="1800" b="1" dirty="0" smtClean="0">
                <a:solidFill>
                  <a:srgbClr val="0066FF"/>
                </a:solidFill>
              </a:rPr>
              <a:t>en utilisant des formes d‘évaluation authentiques des résultats d‘apprentissage</a:t>
            </a:r>
            <a:r>
              <a:rPr lang="sl-SI" sz="1800" dirty="0" smtClean="0"/>
              <a:t>, et </a:t>
            </a:r>
            <a:endParaRPr lang="sl-SI" sz="1800" dirty="0"/>
          </a:p>
          <a:p>
            <a:pPr marL="457200" lvl="0" indent="-457200">
              <a:spcBef>
                <a:spcPts val="0"/>
              </a:spcBef>
              <a:buFont typeface="+mj-lt"/>
              <a:buAutoNum type="arabicPeriod"/>
            </a:pPr>
            <a:r>
              <a:rPr lang="sl-SI" sz="1800" b="1" dirty="0">
                <a:solidFill>
                  <a:srgbClr val="C00000"/>
                </a:solidFill>
              </a:rPr>
              <a:t>S</a:t>
            </a:r>
            <a:r>
              <a:rPr lang="sl-SI" sz="1800" b="1" dirty="0" smtClean="0">
                <a:solidFill>
                  <a:srgbClr val="C00000"/>
                </a:solidFill>
              </a:rPr>
              <a:t>ur les principes didactiques de collaboration et d‘enseignement en équipe</a:t>
            </a:r>
            <a:endParaRPr lang="sl-SI" sz="1800" dirty="0">
              <a:latin typeface="Arial Narrow" pitchFamily="34" charset="0"/>
            </a:endParaRPr>
          </a:p>
          <a:p>
            <a:endParaRPr lang="sl-SI" sz="20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116632"/>
            <a:ext cx="1800236" cy="1011055"/>
          </a:xfrm>
          <a:prstGeom prst="wedgeEllipseCallout">
            <a:avLst>
              <a:gd name="adj1" fmla="val -69667"/>
              <a:gd name="adj2" fmla="val 47573"/>
            </a:avLst>
          </a:prstGeom>
          <a:noFill/>
          <a:ln w="38100">
            <a:solidFill>
              <a:srgbClr val="0066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06086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  <a:solidFill>
            <a:schemeClr val="accent6"/>
          </a:solidFill>
          <a:ln w="38100">
            <a:solidFill>
              <a:schemeClr val="accent6"/>
            </a:solidFill>
          </a:ln>
        </p:spPr>
        <p:txBody>
          <a:bodyPr/>
          <a:lstStyle/>
          <a:p>
            <a:pPr algn="ctr" eaLnBrk="1" hangingPunct="1">
              <a:lnSpc>
                <a:spcPts val="3500"/>
              </a:lnSpc>
              <a:defRPr/>
            </a:pPr>
            <a:r>
              <a:rPr lang="sl-SI" dirty="0">
                <a:solidFill>
                  <a:schemeClr val="bg1"/>
                </a:solidFill>
                <a:latin typeface="Arial Rounded MT Bold" pitchFamily="34" charset="0"/>
              </a:rPr>
              <a:t>L</a:t>
            </a:r>
            <a:r>
              <a:rPr lang="sl-SI" dirty="0" smtClean="0">
                <a:solidFill>
                  <a:schemeClr val="bg1"/>
                </a:solidFill>
                <a:latin typeface="Arial Rounded MT Bold" pitchFamily="34" charset="0"/>
              </a:rPr>
              <a:t>a formation</a:t>
            </a:r>
            <a:endParaRPr lang="sl-SI" sz="2800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7544" y="1340768"/>
            <a:ext cx="8352928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l-SI" sz="2400" b="1" dirty="0" smtClean="0">
                <a:solidFill>
                  <a:srgbClr val="0066FF"/>
                </a:solidFill>
                <a:ea typeface="Times New Roman"/>
              </a:rPr>
              <a:t>Public cible?</a:t>
            </a:r>
            <a:endParaRPr lang="sl-SI" sz="2400" b="1" dirty="0">
              <a:solidFill>
                <a:srgbClr val="0066FF"/>
              </a:solidFill>
              <a:ea typeface="Times New Roman"/>
            </a:endParaRPr>
          </a:p>
          <a:p>
            <a:pPr>
              <a:lnSpc>
                <a:spcPts val="2200"/>
              </a:lnSpc>
              <a:spcBef>
                <a:spcPts val="0"/>
              </a:spcBef>
              <a:spcAft>
                <a:spcPts val="0"/>
              </a:spcAft>
            </a:pPr>
            <a:r>
              <a:rPr lang="sl-SI" sz="2000" b="1" dirty="0" smtClean="0">
                <a:ea typeface="Times New Roman"/>
              </a:rPr>
              <a:t>Professeurs de langues étrangères et de slovène</a:t>
            </a:r>
            <a:endParaRPr lang="sl-SI" sz="2000" b="1" dirty="0">
              <a:ea typeface="Times New Roman"/>
            </a:endParaRPr>
          </a:p>
          <a:p>
            <a:pPr>
              <a:lnSpc>
                <a:spcPts val="2200"/>
              </a:lnSpc>
              <a:spcBef>
                <a:spcPts val="0"/>
              </a:spcBef>
              <a:spcAft>
                <a:spcPts val="0"/>
              </a:spcAft>
            </a:pPr>
            <a:r>
              <a:rPr lang="sl-SI" sz="2000" b="1" dirty="0" smtClean="0">
                <a:ea typeface="Times New Roman"/>
              </a:rPr>
              <a:t>Professeurs des autres matières.</a:t>
            </a:r>
          </a:p>
          <a:p>
            <a:pPr>
              <a:lnSpc>
                <a:spcPts val="2200"/>
              </a:lnSpc>
              <a:spcBef>
                <a:spcPts val="0"/>
              </a:spcBef>
              <a:spcAft>
                <a:spcPts val="0"/>
              </a:spcAft>
            </a:pPr>
            <a:endParaRPr lang="sl-SI" sz="2000" b="1" dirty="0" smtClean="0">
              <a:ea typeface="Times New Roman"/>
            </a:endParaRPr>
          </a:p>
          <a:p>
            <a:pPr marL="0" indent="0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l-SI" sz="2400" b="1" dirty="0" smtClean="0">
                <a:solidFill>
                  <a:srgbClr val="0066FF"/>
                </a:solidFill>
                <a:ea typeface="Times New Roman"/>
              </a:rPr>
              <a:t>Contenu/thèmes</a:t>
            </a:r>
            <a:r>
              <a:rPr lang="sl-SI" sz="2400" b="1" dirty="0">
                <a:solidFill>
                  <a:srgbClr val="0066FF"/>
                </a:solidFill>
                <a:ea typeface="Times New Roman"/>
              </a:rPr>
              <a:t>?</a:t>
            </a:r>
          </a:p>
          <a:p>
            <a:pPr>
              <a:lnSpc>
                <a:spcPts val="2200"/>
              </a:lnSpc>
              <a:spcBef>
                <a:spcPts val="0"/>
              </a:spcBef>
              <a:spcAft>
                <a:spcPts val="0"/>
              </a:spcAft>
            </a:pPr>
            <a:r>
              <a:rPr lang="sl-SI" sz="2000" b="1" dirty="0">
                <a:solidFill>
                  <a:srgbClr val="C00000"/>
                </a:solidFill>
                <a:ea typeface="Times New Roman"/>
              </a:rPr>
              <a:t>Apprentissage enrichi des langues </a:t>
            </a:r>
            <a:r>
              <a:rPr lang="sl-SI" sz="2000" b="1" dirty="0" smtClean="0">
                <a:solidFill>
                  <a:srgbClr val="C00000"/>
                </a:solidFill>
                <a:ea typeface="Times New Roman"/>
              </a:rPr>
              <a:t>étrangères </a:t>
            </a:r>
            <a:r>
              <a:rPr lang="sl-SI" sz="2000" b="1" dirty="0">
                <a:solidFill>
                  <a:srgbClr val="C00000"/>
                </a:solidFill>
                <a:ea typeface="Times New Roman"/>
              </a:rPr>
              <a:t>= mise en place d‘approches innovantes dans l‘enseignement des langues </a:t>
            </a:r>
            <a:r>
              <a:rPr lang="sl-SI" sz="2000" b="1" dirty="0" smtClean="0">
                <a:solidFill>
                  <a:srgbClr val="C00000"/>
                </a:solidFill>
                <a:ea typeface="Times New Roman"/>
              </a:rPr>
              <a:t>étrangères:</a:t>
            </a:r>
            <a:endParaRPr lang="sl-SI" sz="2000" b="1" dirty="0">
              <a:solidFill>
                <a:srgbClr val="C00000"/>
              </a:solidFill>
              <a:ea typeface="Times New Roman"/>
            </a:endParaRPr>
          </a:p>
          <a:p>
            <a:pPr marL="914400" lvl="1" indent="-457200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sl-SI" b="1" dirty="0" smtClean="0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</a:rPr>
              <a:t>Compétence interculturelle de communication </a:t>
            </a:r>
          </a:p>
          <a:p>
            <a:pPr marL="914400" lvl="1" indent="-457200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sl-SI" b="1" dirty="0" smtClean="0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</a:rPr>
              <a:t>Enseignement des langues étrangères basé sur le contenu </a:t>
            </a:r>
            <a:r>
              <a:rPr lang="sl-SI" dirty="0" smtClean="0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</a:rPr>
              <a:t>(par ex EMILE, développement de la littératie dans des domaines/matières spécifiques)</a:t>
            </a:r>
          </a:p>
          <a:p>
            <a:pPr lvl="1">
              <a:lnSpc>
                <a:spcPts val="2200"/>
              </a:lnSpc>
              <a:spcBef>
                <a:spcPts val="0"/>
              </a:spcBef>
              <a:spcAft>
                <a:spcPts val="0"/>
              </a:spcAft>
            </a:pPr>
            <a:endParaRPr lang="sl-SI" sz="2000" b="1" dirty="0" smtClean="0">
              <a:ea typeface="Times New Roman"/>
            </a:endParaRPr>
          </a:p>
          <a:p>
            <a:pPr>
              <a:lnSpc>
                <a:spcPts val="2200"/>
              </a:lnSpc>
              <a:spcBef>
                <a:spcPts val="0"/>
              </a:spcBef>
              <a:spcAft>
                <a:spcPts val="0"/>
              </a:spcAft>
            </a:pPr>
            <a:r>
              <a:rPr lang="sl-SI" sz="2400" b="1" dirty="0" smtClean="0">
                <a:solidFill>
                  <a:srgbClr val="0066FF"/>
                </a:solidFill>
                <a:ea typeface="Times New Roman"/>
              </a:rPr>
              <a:t>Forme?</a:t>
            </a:r>
          </a:p>
          <a:p>
            <a:pPr>
              <a:lnSpc>
                <a:spcPts val="2200"/>
              </a:lnSpc>
              <a:spcBef>
                <a:spcPts val="0"/>
              </a:spcBef>
              <a:spcAft>
                <a:spcPts val="0"/>
              </a:spcAft>
            </a:pPr>
            <a:r>
              <a:rPr lang="sl-SI" sz="2000" b="1" dirty="0" smtClean="0">
                <a:ea typeface="Times New Roman"/>
              </a:rPr>
              <a:t>Modélisation- Observation</a:t>
            </a:r>
          </a:p>
          <a:p>
            <a:pPr>
              <a:lnSpc>
                <a:spcPts val="2200"/>
              </a:lnSpc>
              <a:spcBef>
                <a:spcPts val="0"/>
              </a:spcBef>
              <a:spcAft>
                <a:spcPts val="0"/>
              </a:spcAft>
            </a:pPr>
            <a:r>
              <a:rPr lang="sl-SI" sz="2000" b="1" dirty="0" smtClean="0">
                <a:ea typeface="Times New Roman"/>
              </a:rPr>
              <a:t>Enseignement en tandem</a:t>
            </a:r>
          </a:p>
          <a:p>
            <a:pPr>
              <a:lnSpc>
                <a:spcPts val="2200"/>
              </a:lnSpc>
              <a:spcBef>
                <a:spcPts val="0"/>
              </a:spcBef>
              <a:spcAft>
                <a:spcPts val="0"/>
              </a:spcAft>
            </a:pPr>
            <a:endParaRPr lang="sl-SI" sz="2000" b="1" dirty="0">
              <a:ea typeface="Times New Roman"/>
            </a:endParaRPr>
          </a:p>
          <a:p>
            <a:pPr lvl="0">
              <a:spcAft>
                <a:spcPts val="0"/>
              </a:spcAft>
              <a:buFont typeface="Symbol"/>
              <a:buChar char=""/>
            </a:pPr>
            <a:endParaRPr lang="sl-SI" sz="1200" b="1" dirty="0">
              <a:solidFill>
                <a:srgbClr val="000000"/>
              </a:solidFill>
              <a:ea typeface="Times New Roman"/>
            </a:endParaRPr>
          </a:p>
          <a:p>
            <a:pPr lvl="0">
              <a:spcAft>
                <a:spcPts val="0"/>
              </a:spcAft>
              <a:buFont typeface="Symbol"/>
              <a:buChar char=""/>
            </a:pPr>
            <a:endParaRPr lang="sl-SI" sz="1200" b="1" dirty="0">
              <a:solidFill>
                <a:srgbClr val="000000"/>
              </a:solidFill>
              <a:ea typeface="Times New Roman"/>
            </a:endParaRPr>
          </a:p>
          <a:p>
            <a:pPr lvl="1">
              <a:lnSpc>
                <a:spcPts val="2200"/>
              </a:lnSpc>
              <a:spcBef>
                <a:spcPts val="0"/>
              </a:spcBef>
              <a:spcAft>
                <a:spcPts val="0"/>
              </a:spcAft>
            </a:pPr>
            <a:endParaRPr lang="sl-SI" dirty="0">
              <a:solidFill>
                <a:srgbClr val="C00000"/>
              </a:solidFill>
              <a:latin typeface="Arial" pitchFamily="34" charset="0"/>
              <a:ea typeface="Times New Roman"/>
              <a:cs typeface="Arial" pitchFamily="34" charset="0"/>
              <a:sym typeface="Wingdings 3"/>
            </a:endParaRPr>
          </a:p>
        </p:txBody>
      </p:sp>
    </p:spTree>
    <p:extLst>
      <p:ext uri="{BB962C8B-B14F-4D97-AF65-F5344CB8AC3E}">
        <p14:creationId xmlns:p14="http://schemas.microsoft.com/office/powerpoint/2010/main" val="263694653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4474840" cy="1368152"/>
          </a:xfrm>
          <a:prstGeom prst="roundRect">
            <a:avLst/>
          </a:prstGeom>
          <a:solidFill>
            <a:schemeClr val="accent2"/>
          </a:solidFill>
        </p:spPr>
        <p:txBody>
          <a:bodyPr/>
          <a:lstStyle/>
          <a:p>
            <a:pPr lvl="0"/>
            <a:r>
              <a:rPr lang="sl-SI" sz="2800" dirty="0" smtClean="0">
                <a:solidFill>
                  <a:schemeClr val="bg1"/>
                </a:solidFill>
                <a:latin typeface="Arial Rounded MT Bold" pitchFamily="34" charset="0"/>
              </a:rPr>
              <a:t/>
            </a:r>
            <a:br>
              <a:rPr lang="sl-SI" sz="2800" dirty="0" smtClean="0">
                <a:solidFill>
                  <a:schemeClr val="bg1"/>
                </a:solidFill>
                <a:latin typeface="Arial Rounded MT Bold" pitchFamily="34" charset="0"/>
              </a:rPr>
            </a:br>
            <a:r>
              <a:rPr lang="sl-SI" dirty="0" smtClean="0">
                <a:solidFill>
                  <a:schemeClr val="bg1"/>
                </a:solidFill>
                <a:latin typeface="Arial Rounded MT Bold" pitchFamily="34" charset="0"/>
              </a:rPr>
              <a:t>AELE-2: </a:t>
            </a:r>
            <a:br>
              <a:rPr lang="sl-SI" dirty="0" smtClean="0">
                <a:solidFill>
                  <a:schemeClr val="bg1"/>
                </a:solidFill>
                <a:latin typeface="Arial Rounded MT Bold" pitchFamily="34" charset="0"/>
              </a:rPr>
            </a:br>
            <a:r>
              <a:rPr lang="sl-SI" dirty="0" smtClean="0">
                <a:solidFill>
                  <a:schemeClr val="bg1"/>
                </a:solidFill>
                <a:latin typeface="Arial Rounded MT Bold" pitchFamily="34" charset="0"/>
              </a:rPr>
              <a:t>ECOLE COOPERANTES </a:t>
            </a:r>
            <a:r>
              <a:rPr lang="sl-SI" dirty="0">
                <a:solidFill>
                  <a:schemeClr val="bg1"/>
                </a:solidFill>
                <a:latin typeface="Arial Rounded MT Bold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sl-SI" dirty="0">
                <a:solidFill>
                  <a:schemeClr val="bg1"/>
                </a:solidFill>
                <a:latin typeface="Arial Rounded MT Bold" pitchFamily="34" charset="0"/>
                <a:ea typeface="Tahoma" pitchFamily="34" charset="0"/>
                <a:cs typeface="Tahoma" pitchFamily="34" charset="0"/>
              </a:rPr>
            </a:br>
            <a:endParaRPr lang="sl-SI" sz="2800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  <p:sp>
        <p:nvSpPr>
          <p:cNvPr id="7" name="Ograda vsebine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endParaRPr lang="sl-SI" sz="2800" dirty="0"/>
          </a:p>
          <a:p>
            <a:pPr marL="0" indent="0">
              <a:buNone/>
            </a:pPr>
            <a:endParaRPr lang="sl-SI" dirty="0" smtClean="0"/>
          </a:p>
          <a:p>
            <a:pPr marL="0" indent="0">
              <a:buNone/>
            </a:pPr>
            <a:endParaRPr lang="sl-SI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215788897"/>
              </p:ext>
            </p:extLst>
          </p:nvPr>
        </p:nvGraphicFramePr>
        <p:xfrm>
          <a:off x="323528" y="548680"/>
          <a:ext cx="8496944" cy="5832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aobljeni pravokotnik 3"/>
          <p:cNvSpPr/>
          <p:nvPr/>
        </p:nvSpPr>
        <p:spPr>
          <a:xfrm>
            <a:off x="5455890" y="5229200"/>
            <a:ext cx="3312368" cy="1368152"/>
          </a:xfrm>
          <a:prstGeom prst="roundRect">
            <a:avLst/>
          </a:prstGeom>
          <a:solidFill>
            <a:srgbClr val="00FFFF"/>
          </a:solidFill>
          <a:ln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2800" b="1" dirty="0" smtClean="0">
                <a:solidFill>
                  <a:schemeClr val="accent6"/>
                </a:solidFill>
                <a:latin typeface="Arial Rounded MT Bold" pitchFamily="34" charset="0"/>
              </a:rPr>
              <a:t>EQUIPE DU PROJET A ZRSŠ </a:t>
            </a:r>
            <a:r>
              <a:rPr lang="sl-SI" sz="2400" b="1" dirty="0" smtClean="0">
                <a:solidFill>
                  <a:schemeClr val="accent6"/>
                </a:solidFill>
                <a:latin typeface="Arial Rounded MT Bold" pitchFamily="34" charset="0"/>
              </a:rPr>
              <a:t>(PS-ZŠ)</a:t>
            </a:r>
            <a:endParaRPr lang="sl-SI" sz="2400" b="1" dirty="0">
              <a:solidFill>
                <a:schemeClr val="accent6"/>
              </a:solidFill>
              <a:latin typeface="Arial Rounded MT Bold" pitchFamily="34" charset="0"/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2845133" y="4187050"/>
            <a:ext cx="180208" cy="197187"/>
          </a:xfrm>
          <a:prstGeom prst="ellipse">
            <a:avLst/>
          </a:prstGeom>
          <a:solidFill>
            <a:srgbClr val="00FFFF"/>
          </a:solidFill>
          <a:ln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cxnSp>
        <p:nvCxnSpPr>
          <p:cNvPr id="6" name="Kolenski povezovalnik 5"/>
          <p:cNvCxnSpPr/>
          <p:nvPr/>
        </p:nvCxnSpPr>
        <p:spPr>
          <a:xfrm>
            <a:off x="3025341" y="4285643"/>
            <a:ext cx="2430549" cy="1735645"/>
          </a:xfrm>
          <a:prstGeom prst="bentConnector3">
            <a:avLst/>
          </a:prstGeom>
          <a:ln w="38100">
            <a:solidFill>
              <a:srgbClr val="00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808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634082"/>
          </a:xfrm>
          <a:solidFill>
            <a:schemeClr val="accent2"/>
          </a:solidFill>
          <a:ln w="28575">
            <a:solidFill>
              <a:schemeClr val="accent6"/>
            </a:solidFill>
          </a:ln>
        </p:spPr>
        <p:txBody>
          <a:bodyPr/>
          <a:lstStyle/>
          <a:p>
            <a:pPr algn="ctr"/>
            <a:r>
              <a:rPr lang="sl-SI" dirty="0" smtClean="0">
                <a:solidFill>
                  <a:schemeClr val="bg1"/>
                </a:solidFill>
                <a:latin typeface="Arial Rounded MT Bold" pitchFamily="34" charset="0"/>
              </a:rPr>
              <a:t/>
            </a:r>
            <a:br>
              <a:rPr lang="sl-SI" dirty="0" smtClean="0">
                <a:solidFill>
                  <a:schemeClr val="bg1"/>
                </a:solidFill>
                <a:latin typeface="Arial Rounded MT Bold" pitchFamily="34" charset="0"/>
              </a:rPr>
            </a:br>
            <a:r>
              <a:rPr lang="sl-SI" dirty="0" smtClean="0">
                <a:solidFill>
                  <a:schemeClr val="bg1"/>
                </a:solidFill>
                <a:latin typeface="Arial Rounded MT Bold" pitchFamily="34" charset="0"/>
              </a:rPr>
              <a:t>ACTIVITES DES ECOLES</a:t>
            </a:r>
            <a:br>
              <a:rPr lang="sl-SI" dirty="0" smtClean="0">
                <a:solidFill>
                  <a:schemeClr val="bg1"/>
                </a:solidFill>
                <a:latin typeface="Arial Rounded MT Bold" pitchFamily="34" charset="0"/>
              </a:rPr>
            </a:br>
            <a:endParaRPr lang="sl-SI" sz="2800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  <p:sp>
        <p:nvSpPr>
          <p:cNvPr id="7" name="Ograda vsebine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endParaRPr lang="sl-SI" sz="2800" dirty="0"/>
          </a:p>
          <a:p>
            <a:pPr marL="0" indent="0">
              <a:buNone/>
            </a:pPr>
            <a:endParaRPr lang="sl-SI" dirty="0" smtClean="0"/>
          </a:p>
          <a:p>
            <a:pPr marL="0" indent="0">
              <a:buNone/>
            </a:pPr>
            <a:endParaRPr lang="sl-SI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4199880926"/>
              </p:ext>
            </p:extLst>
          </p:nvPr>
        </p:nvGraphicFramePr>
        <p:xfrm>
          <a:off x="323528" y="1828800"/>
          <a:ext cx="8280920" cy="47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PoljeZBesedilom 2"/>
          <p:cNvSpPr txBox="1"/>
          <p:nvPr/>
        </p:nvSpPr>
        <p:spPr>
          <a:xfrm>
            <a:off x="251520" y="908721"/>
            <a:ext cx="8640960" cy="400110"/>
          </a:xfrm>
          <a:prstGeom prst="rect">
            <a:avLst/>
          </a:prstGeom>
          <a:noFill/>
          <a:ln w="28575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l-SI" sz="2000" dirty="0" smtClean="0">
                <a:solidFill>
                  <a:schemeClr val="accent6"/>
                </a:solidFill>
                <a:latin typeface="Arial Rounded MT Bold" pitchFamily="34" charset="0"/>
              </a:rPr>
              <a:t>Sous la conduite de PS-ZŠ</a:t>
            </a:r>
            <a:endParaRPr lang="sl-SI" sz="2000" dirty="0">
              <a:solidFill>
                <a:schemeClr val="accent6"/>
              </a:solidFill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6053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2-04-24 OUTJ_AktualnaVprašanja">
  <a:themeElements>
    <a:clrScheme name="predloga_prosojnice_v15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edloga_prosojnice_v15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edloga_prosojnice_v15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loga_prosojnice_v15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loga_prosojnice_v15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loga_prosojnice_v15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loga_prosojnice_v15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loga_prosojnice_v15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loga_prosojnice_v15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loga_prosojnice_v15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loga_prosojnice_v15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loga_prosojnice_v15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loga_prosojnice_v15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loga_prosojnice_v15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ova 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12-04-24 OUTJ_AktualnaVprašanja</Template>
  <TotalTime>598</TotalTime>
  <Words>509</Words>
  <Application>Microsoft Office PowerPoint</Application>
  <PresentationFormat>On-screen Show (4:3)</PresentationFormat>
  <Paragraphs>67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12-04-24 OUTJ_AktualnaVprašanja</vt:lpstr>
      <vt:lpstr>Projet APPRENTISSAGE ENRICHI DES LANGUES ETRANGERES II</vt:lpstr>
      <vt:lpstr>Carte d‘identité</vt:lpstr>
      <vt:lpstr>Enseignement/apprentissage enrichi des langues étrangères: Définition</vt:lpstr>
      <vt:lpstr>La formation</vt:lpstr>
      <vt:lpstr> AELE-2:  ECOLE COOPERANTES  </vt:lpstr>
      <vt:lpstr> ACTIVITES DES ECOLES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 OBOGATENO UČENJE TUJIH JEZIKOV</dc:title>
  <dc:creator>KPavlic</dc:creator>
  <cp:lastModifiedBy>Ignacio Escriche Rubio</cp:lastModifiedBy>
  <cp:revision>80</cp:revision>
  <cp:lastPrinted>2012-04-24T07:11:14Z</cp:lastPrinted>
  <dcterms:created xsi:type="dcterms:W3CDTF">2012-04-25T05:38:03Z</dcterms:created>
  <dcterms:modified xsi:type="dcterms:W3CDTF">2013-05-08T05:48:52Z</dcterms:modified>
</cp:coreProperties>
</file>